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4" r:id="rId6"/>
    <p:sldId id="266" r:id="rId7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0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52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07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17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81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34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00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4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70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F72B-431F-4B7F-A32B-B4CF56C317BF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B6133-679C-4C42-9275-08723D7FDD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48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3.jpe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5182" y="5191889"/>
            <a:ext cx="77712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b="1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Évolution du Quai de l’Ill</a:t>
            </a:r>
          </a:p>
          <a:p>
            <a:r>
              <a:rPr lang="fr-FR" sz="3800" b="1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Réunion publique 09/12/2024</a:t>
            </a:r>
          </a:p>
        </p:txBody>
      </p:sp>
      <p:pic>
        <p:nvPicPr>
          <p:cNvPr id="3" name="Image 2" descr="Une image contenant plein air, Photographie aérienne, arbre, Vue plongeante&#10;&#10;Description générée automatiquement">
            <a:extLst>
              <a:ext uri="{FF2B5EF4-FFF2-40B4-BE49-F238E27FC236}">
                <a16:creationId xmlns:a16="http://schemas.microsoft.com/office/drawing/2014/main" id="{83DBC5C9-B44B-2E51-E158-185B86853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0" y="545525"/>
            <a:ext cx="6878462" cy="45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0769" y="155303"/>
            <a:ext cx="7886700" cy="1181642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de circulation actuel</a:t>
            </a:r>
          </a:p>
        </p:txBody>
      </p:sp>
      <p:pic>
        <p:nvPicPr>
          <p:cNvPr id="7" name="Espace réservé du contenu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1A7B3E3-E1C8-0006-1100-AB3AB727D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9" y="1231597"/>
            <a:ext cx="7199600" cy="5091976"/>
          </a:xfr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4AFEA788-90D8-B457-60A9-36B5DA1E95A1}"/>
              </a:ext>
            </a:extLst>
          </p:cNvPr>
          <p:cNvGrpSpPr/>
          <p:nvPr/>
        </p:nvGrpSpPr>
        <p:grpSpPr>
          <a:xfrm>
            <a:off x="1577046" y="2454276"/>
            <a:ext cx="5773221" cy="3359732"/>
            <a:chOff x="1480076" y="2575046"/>
            <a:chExt cx="5773221" cy="3359732"/>
          </a:xfrm>
        </p:grpSpPr>
        <p:sp>
          <p:nvSpPr>
            <p:cNvPr id="10" name="Flèche : droite 9">
              <a:extLst>
                <a:ext uri="{FF2B5EF4-FFF2-40B4-BE49-F238E27FC236}">
                  <a16:creationId xmlns:a16="http://schemas.microsoft.com/office/drawing/2014/main" id="{26F91736-2392-1FC6-333D-73687367500E}"/>
                </a:ext>
              </a:extLst>
            </p:cNvPr>
            <p:cNvSpPr>
              <a:spLocks/>
            </p:cNvSpPr>
            <p:nvPr/>
          </p:nvSpPr>
          <p:spPr>
            <a:xfrm rot="6266142">
              <a:off x="1786637" y="3624095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2C1B3654-410A-E542-FB39-BA667EA94288}"/>
                </a:ext>
              </a:extLst>
            </p:cNvPr>
            <p:cNvSpPr>
              <a:spLocks/>
            </p:cNvSpPr>
            <p:nvPr/>
          </p:nvSpPr>
          <p:spPr>
            <a:xfrm rot="5802260">
              <a:off x="2169623" y="3533301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099378F0-C970-3739-86EB-7964C62BCD0D}"/>
                </a:ext>
              </a:extLst>
            </p:cNvPr>
            <p:cNvSpPr>
              <a:spLocks/>
            </p:cNvSpPr>
            <p:nvPr/>
          </p:nvSpPr>
          <p:spPr>
            <a:xfrm rot="16594478">
              <a:off x="2248862" y="3538649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382EBF08-94CB-F7A9-0DCB-28BC99B536F1}"/>
                </a:ext>
              </a:extLst>
            </p:cNvPr>
            <p:cNvSpPr>
              <a:spLocks/>
            </p:cNvSpPr>
            <p:nvPr/>
          </p:nvSpPr>
          <p:spPr>
            <a:xfrm rot="4887265">
              <a:off x="2433578" y="3530157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 : droite 13">
              <a:extLst>
                <a:ext uri="{FF2B5EF4-FFF2-40B4-BE49-F238E27FC236}">
                  <a16:creationId xmlns:a16="http://schemas.microsoft.com/office/drawing/2014/main" id="{3422ED50-C608-6082-A3B2-EB264AC50367}"/>
                </a:ext>
              </a:extLst>
            </p:cNvPr>
            <p:cNvSpPr>
              <a:spLocks/>
            </p:cNvSpPr>
            <p:nvPr/>
          </p:nvSpPr>
          <p:spPr>
            <a:xfrm rot="15679483">
              <a:off x="2512817" y="3535505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12CE945D-88ED-0F72-0E82-B059A940AB93}"/>
                </a:ext>
              </a:extLst>
            </p:cNvPr>
            <p:cNvSpPr>
              <a:spLocks/>
            </p:cNvSpPr>
            <p:nvPr/>
          </p:nvSpPr>
          <p:spPr>
            <a:xfrm rot="4264733">
              <a:off x="2767129" y="346306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 : droite 15">
              <a:extLst>
                <a:ext uri="{FF2B5EF4-FFF2-40B4-BE49-F238E27FC236}">
                  <a16:creationId xmlns:a16="http://schemas.microsoft.com/office/drawing/2014/main" id="{FE745169-CB72-19F3-E5AF-D7D58E4E30F5}"/>
                </a:ext>
              </a:extLst>
            </p:cNvPr>
            <p:cNvSpPr>
              <a:spLocks/>
            </p:cNvSpPr>
            <p:nvPr/>
          </p:nvSpPr>
          <p:spPr>
            <a:xfrm rot="15090821">
              <a:off x="2834440" y="343660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28578D1C-3933-FED4-6BA5-52C5890CA6F6}"/>
                </a:ext>
              </a:extLst>
            </p:cNvPr>
            <p:cNvSpPr>
              <a:spLocks/>
            </p:cNvSpPr>
            <p:nvPr/>
          </p:nvSpPr>
          <p:spPr>
            <a:xfrm rot="20854731">
              <a:off x="2165024" y="406318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lèche : droite 17">
              <a:extLst>
                <a:ext uri="{FF2B5EF4-FFF2-40B4-BE49-F238E27FC236}">
                  <a16:creationId xmlns:a16="http://schemas.microsoft.com/office/drawing/2014/main" id="{1DA618C8-DDBA-1607-D736-82DDFB279717}"/>
                </a:ext>
              </a:extLst>
            </p:cNvPr>
            <p:cNvSpPr>
              <a:spLocks/>
            </p:cNvSpPr>
            <p:nvPr/>
          </p:nvSpPr>
          <p:spPr>
            <a:xfrm rot="20854731">
              <a:off x="2743394" y="3938914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lèche : droite 18">
              <a:extLst>
                <a:ext uri="{FF2B5EF4-FFF2-40B4-BE49-F238E27FC236}">
                  <a16:creationId xmlns:a16="http://schemas.microsoft.com/office/drawing/2014/main" id="{4E61E9CB-67AF-D80B-EE4D-C960335E8266}"/>
                </a:ext>
              </a:extLst>
            </p:cNvPr>
            <p:cNvSpPr>
              <a:spLocks/>
            </p:cNvSpPr>
            <p:nvPr/>
          </p:nvSpPr>
          <p:spPr>
            <a:xfrm rot="7120320">
              <a:off x="1391721" y="4421197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 : droite 19">
              <a:extLst>
                <a:ext uri="{FF2B5EF4-FFF2-40B4-BE49-F238E27FC236}">
                  <a16:creationId xmlns:a16="http://schemas.microsoft.com/office/drawing/2014/main" id="{E908003E-4D5C-5E60-07E2-B0586CBD7627}"/>
                </a:ext>
              </a:extLst>
            </p:cNvPr>
            <p:cNvSpPr>
              <a:spLocks/>
            </p:cNvSpPr>
            <p:nvPr/>
          </p:nvSpPr>
          <p:spPr>
            <a:xfrm rot="17993937">
              <a:off x="1459032" y="4446425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 : droite 20">
              <a:extLst>
                <a:ext uri="{FF2B5EF4-FFF2-40B4-BE49-F238E27FC236}">
                  <a16:creationId xmlns:a16="http://schemas.microsoft.com/office/drawing/2014/main" id="{F57B1A65-89C0-1454-5ED4-13E37316E8F2}"/>
                </a:ext>
              </a:extLst>
            </p:cNvPr>
            <p:cNvSpPr>
              <a:spLocks/>
            </p:cNvSpPr>
            <p:nvPr/>
          </p:nvSpPr>
          <p:spPr>
            <a:xfrm rot="10800000">
              <a:off x="3079589" y="3061801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 : droite 21">
              <a:extLst>
                <a:ext uri="{FF2B5EF4-FFF2-40B4-BE49-F238E27FC236}">
                  <a16:creationId xmlns:a16="http://schemas.microsoft.com/office/drawing/2014/main" id="{D4E87F0A-8C36-BAED-462E-9C4E69C0F791}"/>
                </a:ext>
              </a:extLst>
            </p:cNvPr>
            <p:cNvSpPr>
              <a:spLocks/>
            </p:cNvSpPr>
            <p:nvPr/>
          </p:nvSpPr>
          <p:spPr>
            <a:xfrm rot="10081980">
              <a:off x="2370884" y="3130360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Flèche : droite 22">
              <a:extLst>
                <a:ext uri="{FF2B5EF4-FFF2-40B4-BE49-F238E27FC236}">
                  <a16:creationId xmlns:a16="http://schemas.microsoft.com/office/drawing/2014/main" id="{26307850-4D85-9FDF-9F28-4064C0D9639D}"/>
                </a:ext>
              </a:extLst>
            </p:cNvPr>
            <p:cNvSpPr>
              <a:spLocks/>
            </p:cNvSpPr>
            <p:nvPr/>
          </p:nvSpPr>
          <p:spPr>
            <a:xfrm rot="13434108">
              <a:off x="4140360" y="3207968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 : droite 23">
              <a:extLst>
                <a:ext uri="{FF2B5EF4-FFF2-40B4-BE49-F238E27FC236}">
                  <a16:creationId xmlns:a16="http://schemas.microsoft.com/office/drawing/2014/main" id="{14985F0B-1D18-566E-BB8A-AB11214ACB79}"/>
                </a:ext>
              </a:extLst>
            </p:cNvPr>
            <p:cNvSpPr>
              <a:spLocks/>
            </p:cNvSpPr>
            <p:nvPr/>
          </p:nvSpPr>
          <p:spPr>
            <a:xfrm rot="20778372">
              <a:off x="3235579" y="3820518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lèche : droite 24">
              <a:extLst>
                <a:ext uri="{FF2B5EF4-FFF2-40B4-BE49-F238E27FC236}">
                  <a16:creationId xmlns:a16="http://schemas.microsoft.com/office/drawing/2014/main" id="{E24A7CD0-1945-F728-4AFF-07EFB7578BAE}"/>
                </a:ext>
              </a:extLst>
            </p:cNvPr>
            <p:cNvSpPr>
              <a:spLocks/>
            </p:cNvSpPr>
            <p:nvPr/>
          </p:nvSpPr>
          <p:spPr>
            <a:xfrm rot="9376107">
              <a:off x="3867892" y="3586247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lèche : droite 25">
              <a:extLst>
                <a:ext uri="{FF2B5EF4-FFF2-40B4-BE49-F238E27FC236}">
                  <a16:creationId xmlns:a16="http://schemas.microsoft.com/office/drawing/2014/main" id="{43B68432-527E-3217-5FFA-9F3F4C088F5A}"/>
                </a:ext>
              </a:extLst>
            </p:cNvPr>
            <p:cNvSpPr>
              <a:spLocks/>
            </p:cNvSpPr>
            <p:nvPr/>
          </p:nvSpPr>
          <p:spPr>
            <a:xfrm rot="20104776">
              <a:off x="3915323" y="3651233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lèche : droite 26">
              <a:extLst>
                <a:ext uri="{FF2B5EF4-FFF2-40B4-BE49-F238E27FC236}">
                  <a16:creationId xmlns:a16="http://schemas.microsoft.com/office/drawing/2014/main" id="{0812AB1B-5CB1-4A7E-4BE7-DAB45CCB2047}"/>
                </a:ext>
              </a:extLst>
            </p:cNvPr>
            <p:cNvSpPr>
              <a:spLocks/>
            </p:cNvSpPr>
            <p:nvPr/>
          </p:nvSpPr>
          <p:spPr>
            <a:xfrm rot="9376107">
              <a:off x="5177881" y="3055273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lèche : droite 27">
              <a:extLst>
                <a:ext uri="{FF2B5EF4-FFF2-40B4-BE49-F238E27FC236}">
                  <a16:creationId xmlns:a16="http://schemas.microsoft.com/office/drawing/2014/main" id="{0814C788-1AFF-791E-F32F-372A84C89BB3}"/>
                </a:ext>
              </a:extLst>
            </p:cNvPr>
            <p:cNvSpPr>
              <a:spLocks/>
            </p:cNvSpPr>
            <p:nvPr/>
          </p:nvSpPr>
          <p:spPr>
            <a:xfrm rot="20104776">
              <a:off x="5225312" y="3120259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 : droite 28">
              <a:extLst>
                <a:ext uri="{FF2B5EF4-FFF2-40B4-BE49-F238E27FC236}">
                  <a16:creationId xmlns:a16="http://schemas.microsoft.com/office/drawing/2014/main" id="{D2D85DB9-FD42-0E83-D857-2BE7B44375A2}"/>
                </a:ext>
              </a:extLst>
            </p:cNvPr>
            <p:cNvSpPr>
              <a:spLocks/>
            </p:cNvSpPr>
            <p:nvPr/>
          </p:nvSpPr>
          <p:spPr>
            <a:xfrm rot="4473400">
              <a:off x="1780533" y="5746411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lèche : droite 29">
              <a:extLst>
                <a:ext uri="{FF2B5EF4-FFF2-40B4-BE49-F238E27FC236}">
                  <a16:creationId xmlns:a16="http://schemas.microsoft.com/office/drawing/2014/main" id="{0D5775D3-55AB-B542-6540-32FE1F9D85E7}"/>
                </a:ext>
              </a:extLst>
            </p:cNvPr>
            <p:cNvSpPr>
              <a:spLocks/>
            </p:cNvSpPr>
            <p:nvPr/>
          </p:nvSpPr>
          <p:spPr>
            <a:xfrm rot="15197210">
              <a:off x="1875672" y="5723932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 : droite 30">
              <a:extLst>
                <a:ext uri="{FF2B5EF4-FFF2-40B4-BE49-F238E27FC236}">
                  <a16:creationId xmlns:a16="http://schemas.microsoft.com/office/drawing/2014/main" id="{F9E6EAAF-A5ED-B154-1647-58A63CF15387}"/>
                </a:ext>
              </a:extLst>
            </p:cNvPr>
            <p:cNvSpPr>
              <a:spLocks/>
            </p:cNvSpPr>
            <p:nvPr/>
          </p:nvSpPr>
          <p:spPr>
            <a:xfrm rot="9762226">
              <a:off x="2044220" y="4998265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 : droite 31">
              <a:extLst>
                <a:ext uri="{FF2B5EF4-FFF2-40B4-BE49-F238E27FC236}">
                  <a16:creationId xmlns:a16="http://schemas.microsoft.com/office/drawing/2014/main" id="{5691E269-4B42-D29A-59A2-FE556418E37D}"/>
                </a:ext>
              </a:extLst>
            </p:cNvPr>
            <p:cNvSpPr>
              <a:spLocks/>
            </p:cNvSpPr>
            <p:nvPr/>
          </p:nvSpPr>
          <p:spPr>
            <a:xfrm rot="11536423">
              <a:off x="2812008" y="4976051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id="{8F26D7BA-1AFB-FC91-EB54-696B4C5F7763}"/>
                </a:ext>
              </a:extLst>
            </p:cNvPr>
            <p:cNvSpPr>
              <a:spLocks/>
            </p:cNvSpPr>
            <p:nvPr/>
          </p:nvSpPr>
          <p:spPr>
            <a:xfrm rot="4477033">
              <a:off x="2567204" y="5243443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lèche : droite 35">
              <a:extLst>
                <a:ext uri="{FF2B5EF4-FFF2-40B4-BE49-F238E27FC236}">
                  <a16:creationId xmlns:a16="http://schemas.microsoft.com/office/drawing/2014/main" id="{7684CD97-20A5-4D3F-2C5F-ABFDCDEC505A}"/>
                </a:ext>
              </a:extLst>
            </p:cNvPr>
            <p:cNvSpPr>
              <a:spLocks/>
            </p:cNvSpPr>
            <p:nvPr/>
          </p:nvSpPr>
          <p:spPr>
            <a:xfrm rot="4446019">
              <a:off x="2322299" y="450627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 : droite 36">
              <a:extLst>
                <a:ext uri="{FF2B5EF4-FFF2-40B4-BE49-F238E27FC236}">
                  <a16:creationId xmlns:a16="http://schemas.microsoft.com/office/drawing/2014/main" id="{77F2D656-AADF-3F44-E7F6-6C16CFDEF373}"/>
                </a:ext>
              </a:extLst>
            </p:cNvPr>
            <p:cNvSpPr>
              <a:spLocks/>
            </p:cNvSpPr>
            <p:nvPr/>
          </p:nvSpPr>
          <p:spPr>
            <a:xfrm rot="15270052">
              <a:off x="2397562" y="4479818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Flèche : droite 37">
              <a:extLst>
                <a:ext uri="{FF2B5EF4-FFF2-40B4-BE49-F238E27FC236}">
                  <a16:creationId xmlns:a16="http://schemas.microsoft.com/office/drawing/2014/main" id="{17096737-2CDB-2BDF-526B-7A26B56E3C3F}"/>
                </a:ext>
              </a:extLst>
            </p:cNvPr>
            <p:cNvSpPr>
              <a:spLocks/>
            </p:cNvSpPr>
            <p:nvPr/>
          </p:nvSpPr>
          <p:spPr>
            <a:xfrm rot="8528056">
              <a:off x="3322609" y="5145032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Flèche : droite 38">
              <a:extLst>
                <a:ext uri="{FF2B5EF4-FFF2-40B4-BE49-F238E27FC236}">
                  <a16:creationId xmlns:a16="http://schemas.microsoft.com/office/drawing/2014/main" id="{37BCBFF7-05B6-959F-F1D4-07B6840D3E56}"/>
                </a:ext>
              </a:extLst>
            </p:cNvPr>
            <p:cNvSpPr>
              <a:spLocks/>
            </p:cNvSpPr>
            <p:nvPr/>
          </p:nvSpPr>
          <p:spPr>
            <a:xfrm rot="19223768">
              <a:off x="3432823" y="5181058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lèche : droite 39">
              <a:extLst>
                <a:ext uri="{FF2B5EF4-FFF2-40B4-BE49-F238E27FC236}">
                  <a16:creationId xmlns:a16="http://schemas.microsoft.com/office/drawing/2014/main" id="{C2656C06-98BA-C959-7224-1B3F6413257D}"/>
                </a:ext>
              </a:extLst>
            </p:cNvPr>
            <p:cNvSpPr>
              <a:spLocks/>
            </p:cNvSpPr>
            <p:nvPr/>
          </p:nvSpPr>
          <p:spPr>
            <a:xfrm rot="4991303">
              <a:off x="3188765" y="427889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lèche : droite 40">
              <a:extLst>
                <a:ext uri="{FF2B5EF4-FFF2-40B4-BE49-F238E27FC236}">
                  <a16:creationId xmlns:a16="http://schemas.microsoft.com/office/drawing/2014/main" id="{C09BE915-6345-0B61-5C34-09DA0DFF1A5C}"/>
                </a:ext>
              </a:extLst>
            </p:cNvPr>
            <p:cNvSpPr>
              <a:spLocks/>
            </p:cNvSpPr>
            <p:nvPr/>
          </p:nvSpPr>
          <p:spPr>
            <a:xfrm rot="15850786">
              <a:off x="3271980" y="426436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Flèche : droite 41">
              <a:extLst>
                <a:ext uri="{FF2B5EF4-FFF2-40B4-BE49-F238E27FC236}">
                  <a16:creationId xmlns:a16="http://schemas.microsoft.com/office/drawing/2014/main" id="{FC6F1E9E-D295-0C3D-2F51-1FB94B2E64A0}"/>
                </a:ext>
              </a:extLst>
            </p:cNvPr>
            <p:cNvSpPr>
              <a:spLocks/>
            </p:cNvSpPr>
            <p:nvPr/>
          </p:nvSpPr>
          <p:spPr>
            <a:xfrm rot="15850786">
              <a:off x="3300406" y="4897774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Flèche : droite 42">
              <a:extLst>
                <a:ext uri="{FF2B5EF4-FFF2-40B4-BE49-F238E27FC236}">
                  <a16:creationId xmlns:a16="http://schemas.microsoft.com/office/drawing/2014/main" id="{4A19A947-66EC-DF7C-5BD5-F8C36E62F78D}"/>
                </a:ext>
              </a:extLst>
            </p:cNvPr>
            <p:cNvSpPr>
              <a:spLocks/>
            </p:cNvSpPr>
            <p:nvPr/>
          </p:nvSpPr>
          <p:spPr>
            <a:xfrm rot="4991303">
              <a:off x="3621256" y="4562829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Flèche : droite 43">
              <a:extLst>
                <a:ext uri="{FF2B5EF4-FFF2-40B4-BE49-F238E27FC236}">
                  <a16:creationId xmlns:a16="http://schemas.microsoft.com/office/drawing/2014/main" id="{9DDA9FC9-51AF-5AC4-4847-483791270E92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98065" y="3739177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Flèche : droite 44">
              <a:extLst>
                <a:ext uri="{FF2B5EF4-FFF2-40B4-BE49-F238E27FC236}">
                  <a16:creationId xmlns:a16="http://schemas.microsoft.com/office/drawing/2014/main" id="{FF96D4A3-6851-F389-8AF6-E74407013BF3}"/>
                </a:ext>
              </a:extLst>
            </p:cNvPr>
            <p:cNvSpPr>
              <a:spLocks/>
            </p:cNvSpPr>
            <p:nvPr/>
          </p:nvSpPr>
          <p:spPr>
            <a:xfrm rot="4449360">
              <a:off x="4926425" y="3571290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Flèche : droite 45">
              <a:extLst>
                <a:ext uri="{FF2B5EF4-FFF2-40B4-BE49-F238E27FC236}">
                  <a16:creationId xmlns:a16="http://schemas.microsoft.com/office/drawing/2014/main" id="{7F24E26B-7DED-CC79-0C9B-78CE8EB7857E}"/>
                </a:ext>
              </a:extLst>
            </p:cNvPr>
            <p:cNvSpPr>
              <a:spLocks/>
            </p:cNvSpPr>
            <p:nvPr/>
          </p:nvSpPr>
          <p:spPr>
            <a:xfrm rot="3904869">
              <a:off x="5516264" y="3388680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lèche : droite 46">
              <a:extLst>
                <a:ext uri="{FF2B5EF4-FFF2-40B4-BE49-F238E27FC236}">
                  <a16:creationId xmlns:a16="http://schemas.microsoft.com/office/drawing/2014/main" id="{AFB76EAD-6FFD-5BEB-20CE-ED4D31B22BFD}"/>
                </a:ext>
              </a:extLst>
            </p:cNvPr>
            <p:cNvSpPr>
              <a:spLocks/>
            </p:cNvSpPr>
            <p:nvPr/>
          </p:nvSpPr>
          <p:spPr>
            <a:xfrm rot="10303641">
              <a:off x="5016605" y="4434308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èche : droite 47">
              <a:extLst>
                <a:ext uri="{FF2B5EF4-FFF2-40B4-BE49-F238E27FC236}">
                  <a16:creationId xmlns:a16="http://schemas.microsoft.com/office/drawing/2014/main" id="{018FB1DD-A665-61B1-5E89-373EF81ADE63}"/>
                </a:ext>
              </a:extLst>
            </p:cNvPr>
            <p:cNvSpPr>
              <a:spLocks/>
            </p:cNvSpPr>
            <p:nvPr/>
          </p:nvSpPr>
          <p:spPr>
            <a:xfrm rot="21144452">
              <a:off x="5053407" y="4515758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lèche : droite 48">
              <a:extLst>
                <a:ext uri="{FF2B5EF4-FFF2-40B4-BE49-F238E27FC236}">
                  <a16:creationId xmlns:a16="http://schemas.microsoft.com/office/drawing/2014/main" id="{3A7D5E66-09B4-41AF-9BE4-BF0392013BD5}"/>
                </a:ext>
              </a:extLst>
            </p:cNvPr>
            <p:cNvSpPr>
              <a:spLocks/>
            </p:cNvSpPr>
            <p:nvPr/>
          </p:nvSpPr>
          <p:spPr>
            <a:xfrm rot="14422822">
              <a:off x="6019251" y="366797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lèche : droite 49">
              <a:extLst>
                <a:ext uri="{FF2B5EF4-FFF2-40B4-BE49-F238E27FC236}">
                  <a16:creationId xmlns:a16="http://schemas.microsoft.com/office/drawing/2014/main" id="{9FCCB0B9-EA36-DA34-1711-7E400F44F1A6}"/>
                </a:ext>
              </a:extLst>
            </p:cNvPr>
            <p:cNvSpPr>
              <a:spLocks/>
            </p:cNvSpPr>
            <p:nvPr/>
          </p:nvSpPr>
          <p:spPr>
            <a:xfrm rot="2894790">
              <a:off x="6558083" y="324741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lèche : droite 50">
              <a:extLst>
                <a:ext uri="{FF2B5EF4-FFF2-40B4-BE49-F238E27FC236}">
                  <a16:creationId xmlns:a16="http://schemas.microsoft.com/office/drawing/2014/main" id="{3B550F41-CB6F-C031-7EAA-853A7931A3FF}"/>
                </a:ext>
              </a:extLst>
            </p:cNvPr>
            <p:cNvSpPr>
              <a:spLocks/>
            </p:cNvSpPr>
            <p:nvPr/>
          </p:nvSpPr>
          <p:spPr>
            <a:xfrm rot="13589593">
              <a:off x="6605514" y="317324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 : droite 51">
              <a:extLst>
                <a:ext uri="{FF2B5EF4-FFF2-40B4-BE49-F238E27FC236}">
                  <a16:creationId xmlns:a16="http://schemas.microsoft.com/office/drawing/2014/main" id="{2C1CC587-5CAE-5D10-18C3-955D0D8591FB}"/>
                </a:ext>
              </a:extLst>
            </p:cNvPr>
            <p:cNvSpPr>
              <a:spLocks/>
            </p:cNvSpPr>
            <p:nvPr/>
          </p:nvSpPr>
          <p:spPr>
            <a:xfrm rot="1888646">
              <a:off x="6956977" y="2665120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Flèche : droite 52">
              <a:extLst>
                <a:ext uri="{FF2B5EF4-FFF2-40B4-BE49-F238E27FC236}">
                  <a16:creationId xmlns:a16="http://schemas.microsoft.com/office/drawing/2014/main" id="{64A7B98F-92E3-1297-0DD2-ADC94A1DFBEA}"/>
                </a:ext>
              </a:extLst>
            </p:cNvPr>
            <p:cNvSpPr>
              <a:spLocks/>
            </p:cNvSpPr>
            <p:nvPr/>
          </p:nvSpPr>
          <p:spPr>
            <a:xfrm rot="12550188">
              <a:off x="6976575" y="2575046"/>
              <a:ext cx="276722" cy="100012"/>
            </a:xfrm>
            <a:prstGeom prst="rightArrow">
              <a:avLst>
                <a:gd name="adj1" fmla="val 42049"/>
                <a:gd name="adj2" fmla="val 5795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829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Espace réservé du contenu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1A7B3E3-E1C8-0006-1100-AB3AB727D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3" y="1336945"/>
            <a:ext cx="7199600" cy="5091976"/>
          </a:xfr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26F91736-2392-1FC6-333D-73687367500E}"/>
              </a:ext>
            </a:extLst>
          </p:cNvPr>
          <p:cNvSpPr>
            <a:spLocks/>
          </p:cNvSpPr>
          <p:nvPr/>
        </p:nvSpPr>
        <p:spPr>
          <a:xfrm rot="17215637">
            <a:off x="1898781" y="3608673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C1B3654-410A-E542-FB39-BA667EA94288}"/>
              </a:ext>
            </a:extLst>
          </p:cNvPr>
          <p:cNvSpPr>
            <a:spLocks/>
          </p:cNvSpPr>
          <p:nvPr/>
        </p:nvSpPr>
        <p:spPr>
          <a:xfrm rot="5802260">
            <a:off x="2281767" y="3517879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099378F0-C970-3739-86EB-7964C62BCD0D}"/>
              </a:ext>
            </a:extLst>
          </p:cNvPr>
          <p:cNvSpPr>
            <a:spLocks/>
          </p:cNvSpPr>
          <p:nvPr/>
        </p:nvSpPr>
        <p:spPr>
          <a:xfrm rot="16594478">
            <a:off x="2361006" y="3523227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82EBF08-94CB-F7A9-0DCB-28BC99B536F1}"/>
              </a:ext>
            </a:extLst>
          </p:cNvPr>
          <p:cNvSpPr>
            <a:spLocks/>
          </p:cNvSpPr>
          <p:nvPr/>
        </p:nvSpPr>
        <p:spPr>
          <a:xfrm rot="4887265">
            <a:off x="2545722" y="3514735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422ED50-C608-6082-A3B2-EB264AC50367}"/>
              </a:ext>
            </a:extLst>
          </p:cNvPr>
          <p:cNvSpPr>
            <a:spLocks/>
          </p:cNvSpPr>
          <p:nvPr/>
        </p:nvSpPr>
        <p:spPr>
          <a:xfrm rot="15679483">
            <a:off x="2624961" y="3520083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12CE945D-88ED-0F72-0E82-B059A940AB93}"/>
              </a:ext>
            </a:extLst>
          </p:cNvPr>
          <p:cNvSpPr>
            <a:spLocks/>
          </p:cNvSpPr>
          <p:nvPr/>
        </p:nvSpPr>
        <p:spPr>
          <a:xfrm rot="4264733">
            <a:off x="2936429" y="344764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28578D1C-3933-FED4-6BA5-52C5890CA6F6}"/>
              </a:ext>
            </a:extLst>
          </p:cNvPr>
          <p:cNvSpPr>
            <a:spLocks/>
          </p:cNvSpPr>
          <p:nvPr/>
        </p:nvSpPr>
        <p:spPr>
          <a:xfrm rot="10044700">
            <a:off x="2277168" y="404776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1DA618C8-DDBA-1607-D736-82DDFB279717}"/>
              </a:ext>
            </a:extLst>
          </p:cNvPr>
          <p:cNvSpPr>
            <a:spLocks/>
          </p:cNvSpPr>
          <p:nvPr/>
        </p:nvSpPr>
        <p:spPr>
          <a:xfrm rot="9976639">
            <a:off x="2855538" y="3923492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4E61E9CB-67AF-D80B-EE4D-C960335E8266}"/>
              </a:ext>
            </a:extLst>
          </p:cNvPr>
          <p:cNvSpPr>
            <a:spLocks/>
          </p:cNvSpPr>
          <p:nvPr/>
        </p:nvSpPr>
        <p:spPr>
          <a:xfrm rot="7120320">
            <a:off x="1503865" y="4405775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908003E-4D5C-5E60-07E2-B0586CBD7627}"/>
              </a:ext>
            </a:extLst>
          </p:cNvPr>
          <p:cNvSpPr>
            <a:spLocks/>
          </p:cNvSpPr>
          <p:nvPr/>
        </p:nvSpPr>
        <p:spPr>
          <a:xfrm rot="17993937">
            <a:off x="1571176" y="4431003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D4E87F0A-8C36-BAED-462E-9C4E69C0F791}"/>
              </a:ext>
            </a:extLst>
          </p:cNvPr>
          <p:cNvSpPr>
            <a:spLocks/>
          </p:cNvSpPr>
          <p:nvPr/>
        </p:nvSpPr>
        <p:spPr>
          <a:xfrm rot="20682223">
            <a:off x="2483028" y="3114938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26307850-4D85-9FDF-9F28-4064C0D9639D}"/>
              </a:ext>
            </a:extLst>
          </p:cNvPr>
          <p:cNvSpPr>
            <a:spLocks/>
          </p:cNvSpPr>
          <p:nvPr/>
        </p:nvSpPr>
        <p:spPr>
          <a:xfrm rot="13434108">
            <a:off x="4367851" y="3250720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14985F0B-1D18-566E-BB8A-AB11214ACB79}"/>
              </a:ext>
            </a:extLst>
          </p:cNvPr>
          <p:cNvSpPr>
            <a:spLocks/>
          </p:cNvSpPr>
          <p:nvPr/>
        </p:nvSpPr>
        <p:spPr>
          <a:xfrm rot="20778372">
            <a:off x="3438737" y="3787760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E24A7CD0-1945-F728-4AFF-07EFB7578BAE}"/>
              </a:ext>
            </a:extLst>
          </p:cNvPr>
          <p:cNvSpPr>
            <a:spLocks/>
          </p:cNvSpPr>
          <p:nvPr/>
        </p:nvSpPr>
        <p:spPr>
          <a:xfrm rot="9376107">
            <a:off x="3980036" y="3570825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43B68432-527E-3217-5FFA-9F3F4C088F5A}"/>
              </a:ext>
            </a:extLst>
          </p:cNvPr>
          <p:cNvSpPr>
            <a:spLocks/>
          </p:cNvSpPr>
          <p:nvPr/>
        </p:nvSpPr>
        <p:spPr>
          <a:xfrm rot="20104776">
            <a:off x="4027467" y="3635811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0812AB1B-5CB1-4A7E-4BE7-DAB45CCB2047}"/>
              </a:ext>
            </a:extLst>
          </p:cNvPr>
          <p:cNvSpPr>
            <a:spLocks/>
          </p:cNvSpPr>
          <p:nvPr/>
        </p:nvSpPr>
        <p:spPr>
          <a:xfrm rot="9376107">
            <a:off x="5290025" y="3039851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0814C788-1AFF-791E-F32F-372A84C89BB3}"/>
              </a:ext>
            </a:extLst>
          </p:cNvPr>
          <p:cNvSpPr>
            <a:spLocks/>
          </p:cNvSpPr>
          <p:nvPr/>
        </p:nvSpPr>
        <p:spPr>
          <a:xfrm rot="20104776">
            <a:off x="5337456" y="3104837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D2D85DB9-FD42-0E83-D857-2BE7B44375A2}"/>
              </a:ext>
            </a:extLst>
          </p:cNvPr>
          <p:cNvSpPr>
            <a:spLocks/>
          </p:cNvSpPr>
          <p:nvPr/>
        </p:nvSpPr>
        <p:spPr>
          <a:xfrm rot="4473400">
            <a:off x="1892677" y="5730989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0D5775D3-55AB-B542-6540-32FE1F9D85E7}"/>
              </a:ext>
            </a:extLst>
          </p:cNvPr>
          <p:cNvSpPr>
            <a:spLocks/>
          </p:cNvSpPr>
          <p:nvPr/>
        </p:nvSpPr>
        <p:spPr>
          <a:xfrm rot="15197210">
            <a:off x="1987816" y="5708510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F9E6EAAF-A5ED-B154-1647-58A63CF15387}"/>
              </a:ext>
            </a:extLst>
          </p:cNvPr>
          <p:cNvSpPr>
            <a:spLocks/>
          </p:cNvSpPr>
          <p:nvPr/>
        </p:nvSpPr>
        <p:spPr>
          <a:xfrm rot="9762226">
            <a:off x="2156364" y="4982843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5691E269-4B42-D29A-59A2-FE556418E37D}"/>
              </a:ext>
            </a:extLst>
          </p:cNvPr>
          <p:cNvSpPr>
            <a:spLocks/>
          </p:cNvSpPr>
          <p:nvPr/>
        </p:nvSpPr>
        <p:spPr>
          <a:xfrm rot="11536423">
            <a:off x="2924152" y="4960629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8F26D7BA-1AFB-FC91-EB54-696B4C5F7763}"/>
              </a:ext>
            </a:extLst>
          </p:cNvPr>
          <p:cNvSpPr>
            <a:spLocks/>
          </p:cNvSpPr>
          <p:nvPr/>
        </p:nvSpPr>
        <p:spPr>
          <a:xfrm rot="4477033">
            <a:off x="2679348" y="5228021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7684CD97-20A5-4D3F-2C5F-ABFDCDEC505A}"/>
              </a:ext>
            </a:extLst>
          </p:cNvPr>
          <p:cNvSpPr>
            <a:spLocks/>
          </p:cNvSpPr>
          <p:nvPr/>
        </p:nvSpPr>
        <p:spPr>
          <a:xfrm rot="4446019">
            <a:off x="2434443" y="449085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7F2D656-AADF-3F44-E7F6-6C16CFDEF373}"/>
              </a:ext>
            </a:extLst>
          </p:cNvPr>
          <p:cNvSpPr>
            <a:spLocks/>
          </p:cNvSpPr>
          <p:nvPr/>
        </p:nvSpPr>
        <p:spPr>
          <a:xfrm rot="15270052">
            <a:off x="2509706" y="4464396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17096737-2CDB-2BDF-526B-7A26B56E3C3F}"/>
              </a:ext>
            </a:extLst>
          </p:cNvPr>
          <p:cNvSpPr>
            <a:spLocks/>
          </p:cNvSpPr>
          <p:nvPr/>
        </p:nvSpPr>
        <p:spPr>
          <a:xfrm rot="8528056">
            <a:off x="3434753" y="5129610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37BCBFF7-05B6-959F-F1D4-07B6840D3E56}"/>
              </a:ext>
            </a:extLst>
          </p:cNvPr>
          <p:cNvSpPr>
            <a:spLocks/>
          </p:cNvSpPr>
          <p:nvPr/>
        </p:nvSpPr>
        <p:spPr>
          <a:xfrm rot="19223768">
            <a:off x="3544967" y="5165636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C2656C06-98BA-C959-7224-1B3F6413257D}"/>
              </a:ext>
            </a:extLst>
          </p:cNvPr>
          <p:cNvSpPr>
            <a:spLocks/>
          </p:cNvSpPr>
          <p:nvPr/>
        </p:nvSpPr>
        <p:spPr>
          <a:xfrm rot="4991303">
            <a:off x="3300909" y="426347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C09BE915-6345-0B61-5C34-09DA0DFF1A5C}"/>
              </a:ext>
            </a:extLst>
          </p:cNvPr>
          <p:cNvSpPr>
            <a:spLocks/>
          </p:cNvSpPr>
          <p:nvPr/>
        </p:nvSpPr>
        <p:spPr>
          <a:xfrm rot="15850786">
            <a:off x="3384124" y="424894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FC6F1E9E-D295-0C3D-2F51-1FB94B2E64A0}"/>
              </a:ext>
            </a:extLst>
          </p:cNvPr>
          <p:cNvSpPr>
            <a:spLocks/>
          </p:cNvSpPr>
          <p:nvPr/>
        </p:nvSpPr>
        <p:spPr>
          <a:xfrm rot="15850786">
            <a:off x="3412550" y="4882352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4A19A947-66EC-DF7C-5BD5-F8C36E62F78D}"/>
              </a:ext>
            </a:extLst>
          </p:cNvPr>
          <p:cNvSpPr>
            <a:spLocks/>
          </p:cNvSpPr>
          <p:nvPr/>
        </p:nvSpPr>
        <p:spPr>
          <a:xfrm rot="4991303">
            <a:off x="3733400" y="4547407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9DDA9FC9-51AF-5AC4-4847-483791270E92}"/>
              </a:ext>
            </a:extLst>
          </p:cNvPr>
          <p:cNvSpPr>
            <a:spLocks/>
          </p:cNvSpPr>
          <p:nvPr/>
        </p:nvSpPr>
        <p:spPr>
          <a:xfrm rot="16200000">
            <a:off x="4610209" y="3723755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FF96D4A3-6851-F389-8AF6-E74407013BF3}"/>
              </a:ext>
            </a:extLst>
          </p:cNvPr>
          <p:cNvSpPr>
            <a:spLocks/>
          </p:cNvSpPr>
          <p:nvPr/>
        </p:nvSpPr>
        <p:spPr>
          <a:xfrm rot="4449360">
            <a:off x="5038569" y="3555868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7F24E26B-7DED-CC79-0C9B-78CE8EB7857E}"/>
              </a:ext>
            </a:extLst>
          </p:cNvPr>
          <p:cNvSpPr>
            <a:spLocks/>
          </p:cNvSpPr>
          <p:nvPr/>
        </p:nvSpPr>
        <p:spPr>
          <a:xfrm rot="3904869">
            <a:off x="5628408" y="3373258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AFB76EAD-6FFD-5BEB-20CE-ED4D31B22BFD}"/>
              </a:ext>
            </a:extLst>
          </p:cNvPr>
          <p:cNvSpPr>
            <a:spLocks/>
          </p:cNvSpPr>
          <p:nvPr/>
        </p:nvSpPr>
        <p:spPr>
          <a:xfrm rot="10303641">
            <a:off x="5128749" y="4418886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 : droite 47">
            <a:extLst>
              <a:ext uri="{FF2B5EF4-FFF2-40B4-BE49-F238E27FC236}">
                <a16:creationId xmlns:a16="http://schemas.microsoft.com/office/drawing/2014/main" id="{018FB1DD-A665-61B1-5E89-373EF81ADE63}"/>
              </a:ext>
            </a:extLst>
          </p:cNvPr>
          <p:cNvSpPr>
            <a:spLocks/>
          </p:cNvSpPr>
          <p:nvPr/>
        </p:nvSpPr>
        <p:spPr>
          <a:xfrm rot="21144452">
            <a:off x="5165551" y="4500336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id="{3A7D5E66-09B4-41AF-9BE4-BF0392013BD5}"/>
              </a:ext>
            </a:extLst>
          </p:cNvPr>
          <p:cNvSpPr>
            <a:spLocks/>
          </p:cNvSpPr>
          <p:nvPr/>
        </p:nvSpPr>
        <p:spPr>
          <a:xfrm rot="14422822">
            <a:off x="6131395" y="365255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9FCCB0B9-EA36-DA34-1711-7E400F44F1A6}"/>
              </a:ext>
            </a:extLst>
          </p:cNvPr>
          <p:cNvSpPr>
            <a:spLocks/>
          </p:cNvSpPr>
          <p:nvPr/>
        </p:nvSpPr>
        <p:spPr>
          <a:xfrm rot="2894790">
            <a:off x="6670227" y="323199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lèche : droite 50">
            <a:extLst>
              <a:ext uri="{FF2B5EF4-FFF2-40B4-BE49-F238E27FC236}">
                <a16:creationId xmlns:a16="http://schemas.microsoft.com/office/drawing/2014/main" id="{3B550F41-CB6F-C031-7EAA-853A7931A3FF}"/>
              </a:ext>
            </a:extLst>
          </p:cNvPr>
          <p:cNvSpPr>
            <a:spLocks/>
          </p:cNvSpPr>
          <p:nvPr/>
        </p:nvSpPr>
        <p:spPr>
          <a:xfrm rot="13589593">
            <a:off x="6717658" y="315782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 : droite 51">
            <a:extLst>
              <a:ext uri="{FF2B5EF4-FFF2-40B4-BE49-F238E27FC236}">
                <a16:creationId xmlns:a16="http://schemas.microsoft.com/office/drawing/2014/main" id="{2C1CC587-5CAE-5D10-18C3-955D0D8591FB}"/>
              </a:ext>
            </a:extLst>
          </p:cNvPr>
          <p:cNvSpPr>
            <a:spLocks/>
          </p:cNvSpPr>
          <p:nvPr/>
        </p:nvSpPr>
        <p:spPr>
          <a:xfrm rot="1888646">
            <a:off x="7069121" y="2649698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 : droite 52">
            <a:extLst>
              <a:ext uri="{FF2B5EF4-FFF2-40B4-BE49-F238E27FC236}">
                <a16:creationId xmlns:a16="http://schemas.microsoft.com/office/drawing/2014/main" id="{64A7B98F-92E3-1297-0DD2-ADC94A1DFBEA}"/>
              </a:ext>
            </a:extLst>
          </p:cNvPr>
          <p:cNvSpPr>
            <a:spLocks/>
          </p:cNvSpPr>
          <p:nvPr/>
        </p:nvSpPr>
        <p:spPr>
          <a:xfrm rot="12550188">
            <a:off x="7088719" y="2559624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03609F2D-1E23-112D-48CC-9DD522ED3163}"/>
              </a:ext>
            </a:extLst>
          </p:cNvPr>
          <p:cNvSpPr>
            <a:spLocks/>
          </p:cNvSpPr>
          <p:nvPr/>
        </p:nvSpPr>
        <p:spPr>
          <a:xfrm rot="2807537">
            <a:off x="4331508" y="3312559"/>
            <a:ext cx="276722" cy="100012"/>
          </a:xfrm>
          <a:prstGeom prst="rightArrow">
            <a:avLst>
              <a:gd name="adj1" fmla="val 42049"/>
              <a:gd name="adj2" fmla="val 579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AEE23D3-57C0-391A-BFEF-FF0D4C57F644}"/>
              </a:ext>
            </a:extLst>
          </p:cNvPr>
          <p:cNvCxnSpPr>
            <a:cxnSpLocks/>
          </p:cNvCxnSpPr>
          <p:nvPr/>
        </p:nvCxnSpPr>
        <p:spPr>
          <a:xfrm flipV="1">
            <a:off x="4289182" y="3131191"/>
            <a:ext cx="180687" cy="155246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0D5824A-D711-AA21-BE22-FCAD516B481D}"/>
              </a:ext>
            </a:extLst>
          </p:cNvPr>
          <p:cNvCxnSpPr>
            <a:cxnSpLocks/>
          </p:cNvCxnSpPr>
          <p:nvPr/>
        </p:nvCxnSpPr>
        <p:spPr>
          <a:xfrm flipV="1">
            <a:off x="3003345" y="2988395"/>
            <a:ext cx="0" cy="23908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07D1C1E4-CCF1-6E95-C2C7-7780E81EB12D}"/>
              </a:ext>
            </a:extLst>
          </p:cNvPr>
          <p:cNvSpPr txBox="1"/>
          <p:nvPr/>
        </p:nvSpPr>
        <p:spPr>
          <a:xfrm>
            <a:off x="3121552" y="2821661"/>
            <a:ext cx="10494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00B050"/>
                </a:solidFill>
              </a:rPr>
              <a:t>Voie verte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B391CDE7-491E-77F8-03EF-1A28173BA3C8}"/>
              </a:ext>
            </a:extLst>
          </p:cNvPr>
          <p:cNvCxnSpPr>
            <a:cxnSpLocks/>
          </p:cNvCxnSpPr>
          <p:nvPr/>
        </p:nvCxnSpPr>
        <p:spPr>
          <a:xfrm flipV="1">
            <a:off x="3232587" y="3792579"/>
            <a:ext cx="0" cy="23908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6DA8554A-D7CD-AAC5-3705-D89EA9060741}"/>
              </a:ext>
            </a:extLst>
          </p:cNvPr>
          <p:cNvCxnSpPr>
            <a:cxnSpLocks/>
          </p:cNvCxnSpPr>
          <p:nvPr/>
        </p:nvCxnSpPr>
        <p:spPr>
          <a:xfrm flipV="1">
            <a:off x="3397062" y="3755261"/>
            <a:ext cx="0" cy="23908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Flèche : double flèche horizontale 60">
            <a:extLst>
              <a:ext uri="{FF2B5EF4-FFF2-40B4-BE49-F238E27FC236}">
                <a16:creationId xmlns:a16="http://schemas.microsoft.com/office/drawing/2014/main" id="{9FF2C45E-5B82-6A23-8126-8B5CFB494D84}"/>
              </a:ext>
            </a:extLst>
          </p:cNvPr>
          <p:cNvSpPr/>
          <p:nvPr/>
        </p:nvSpPr>
        <p:spPr>
          <a:xfrm>
            <a:off x="3166960" y="3027634"/>
            <a:ext cx="852316" cy="98293"/>
          </a:xfrm>
          <a:prstGeom prst="leftRightArrow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F17B37E9-B52C-2399-3C3F-42EB5D82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69" y="155303"/>
            <a:ext cx="7859972" cy="1181642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de circulation futur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DE03AF4-670A-0DB3-447D-5B92EA42D72D}"/>
              </a:ext>
            </a:extLst>
          </p:cNvPr>
          <p:cNvSpPr txBox="1"/>
          <p:nvPr/>
        </p:nvSpPr>
        <p:spPr>
          <a:xfrm>
            <a:off x="544373" y="950574"/>
            <a:ext cx="71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489A"/>
                </a:solidFill>
              </a:rPr>
              <a:t>Signalisation et marquages par l’Eurométropole de Strasbourg : mars 2025</a:t>
            </a:r>
          </a:p>
        </p:txBody>
      </p:sp>
    </p:spTree>
    <p:extLst>
      <p:ext uri="{BB962C8B-B14F-4D97-AF65-F5344CB8AC3E}">
        <p14:creationId xmlns:p14="http://schemas.microsoft.com/office/powerpoint/2010/main" val="273397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BCA8-5559-1BFE-A490-984FF626F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E6A711-8C12-BB52-9BA6-08454BF08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8AF7640-9D16-BE2B-1C8A-A7485092BF69}"/>
              </a:ext>
            </a:extLst>
          </p:cNvPr>
          <p:cNvSpPr txBox="1">
            <a:spLocks/>
          </p:cNvSpPr>
          <p:nvPr/>
        </p:nvSpPr>
        <p:spPr>
          <a:xfrm>
            <a:off x="450769" y="155303"/>
            <a:ext cx="7859972" cy="11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 urbaine 2025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24AFF8C9-A7BB-B9E0-6F15-2BDEA9BC40E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93278" y="1356656"/>
            <a:ext cx="7735560" cy="970447"/>
            <a:chOff x="4540917" y="1233518"/>
            <a:chExt cx="9520689" cy="1194397"/>
          </a:xfrm>
        </p:grpSpPr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6A040E1E-CA76-BFBC-F14D-8A3B5736D278}"/>
                </a:ext>
              </a:extLst>
            </p:cNvPr>
            <p:cNvSpPr txBox="1"/>
            <p:nvPr/>
          </p:nvSpPr>
          <p:spPr>
            <a:xfrm>
              <a:off x="4610326" y="1588237"/>
              <a:ext cx="9451280" cy="839678"/>
            </a:xfrm>
            <a:prstGeom prst="rect">
              <a:avLst/>
            </a:prstGeom>
            <a:solidFill>
              <a:srgbClr val="FAA291"/>
            </a:solidFill>
          </p:spPr>
          <p:txBody>
            <a:bodyPr wrap="square" rtlCol="0">
              <a:spAutoFit/>
            </a:bodyPr>
            <a:lstStyle/>
            <a:p>
              <a:pPr marL="171450" indent="-171450" algn="just">
                <a:spcAft>
                  <a:spcPts val="488"/>
                </a:spcAft>
                <a:buFont typeface="Arial" panose="020B0604020202020204" pitchFamily="34" charset="0"/>
                <a:buChar char="•"/>
              </a:pPr>
              <a:r>
                <a:rPr lang="fr-FR" sz="1000" spc="81" dirty="0"/>
                <a:t>Extensions des équipements sportifs (Dojo)</a:t>
              </a:r>
            </a:p>
            <a:p>
              <a:pPr marL="171450" indent="-171450" algn="just">
                <a:spcAft>
                  <a:spcPts val="488"/>
                </a:spcAft>
                <a:buFont typeface="Arial" panose="020B0604020202020204" pitchFamily="34" charset="0"/>
                <a:buChar char="•"/>
              </a:pPr>
              <a:r>
                <a:rPr lang="fr-FR" sz="1000" spc="81" dirty="0"/>
                <a:t>Création d’un parc végétalisé ouvert sur l’Ill</a:t>
              </a:r>
            </a:p>
            <a:p>
              <a:pPr marL="171450" indent="-171450" algn="just">
                <a:spcAft>
                  <a:spcPts val="488"/>
                </a:spcAft>
                <a:buFont typeface="Arial" panose="020B0604020202020204" pitchFamily="34" charset="0"/>
                <a:buChar char="•"/>
              </a:pPr>
              <a:r>
                <a:rPr lang="fr-FR" sz="1000" spc="81" dirty="0"/>
                <a:t>Nouveau schéma de dessertes et de circulations douces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88F5F3A-73B4-32AF-8B00-40258B8E0B0F}"/>
                </a:ext>
              </a:extLst>
            </p:cNvPr>
            <p:cNvSpPr txBox="1"/>
            <p:nvPr/>
          </p:nvSpPr>
          <p:spPr>
            <a:xfrm>
              <a:off x="4540917" y="1233518"/>
              <a:ext cx="9404448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138" b="1" spc="81" dirty="0">
                  <a:solidFill>
                    <a:srgbClr val="4F4E4D"/>
                  </a:solidFill>
                </a:rPr>
                <a:t>Définir un plan guide pour le quartier du Quai de l’Ill et le terrain de la </a:t>
              </a:r>
              <a:r>
                <a:rPr lang="fr-FR" sz="1138" b="1" spc="81" dirty="0" err="1">
                  <a:solidFill>
                    <a:srgbClr val="4F4E4D"/>
                  </a:solidFill>
                </a:rPr>
                <a:t>Schlossmatt</a:t>
              </a:r>
              <a:endParaRPr lang="fr-FR" sz="1138" b="1" spc="81" dirty="0">
                <a:solidFill>
                  <a:srgbClr val="4F4E4D"/>
                </a:solidFill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549C48C-C164-0663-D5B4-9BCDBEA7856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9441" y="2376954"/>
            <a:ext cx="7785117" cy="682143"/>
            <a:chOff x="4575623" y="153578"/>
            <a:chExt cx="9581684" cy="839561"/>
          </a:xfrm>
        </p:grpSpPr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A7F6D0D6-7349-E07A-C99B-04430622D0D7}"/>
                </a:ext>
              </a:extLst>
            </p:cNvPr>
            <p:cNvSpPr txBox="1"/>
            <p:nvPr/>
          </p:nvSpPr>
          <p:spPr>
            <a:xfrm>
              <a:off x="4671323" y="500695"/>
              <a:ext cx="9485984" cy="492444"/>
            </a:xfrm>
            <a:prstGeom prst="rect">
              <a:avLst/>
            </a:prstGeom>
            <a:solidFill>
              <a:srgbClr val="FAAF03"/>
            </a:solidFill>
          </p:spPr>
          <p:txBody>
            <a:bodyPr wrap="square" rtlCol="0">
              <a:spAutoFit/>
            </a:bodyPr>
            <a:lstStyle/>
            <a:p>
              <a:r>
                <a:rPr lang="fr-FR" sz="1000" spc="81" dirty="0"/>
                <a:t>Méthode incluant un atelier citoyen et une réunion publique de restitution</a:t>
              </a:r>
            </a:p>
            <a:p>
              <a:r>
                <a:rPr lang="fr-FR" sz="1000" spc="81" dirty="0"/>
                <a:t>Les habitants sont les meilleurs spécialistes du fonctionnement de leur quartier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9FEC725-B8D3-BFC1-4279-00966863B58B}"/>
                </a:ext>
              </a:extLst>
            </p:cNvPr>
            <p:cNvSpPr txBox="1"/>
            <p:nvPr/>
          </p:nvSpPr>
          <p:spPr>
            <a:xfrm>
              <a:off x="4575623" y="153578"/>
              <a:ext cx="9294585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138" b="1" spc="81" dirty="0">
                  <a:solidFill>
                    <a:srgbClr val="4F4E4D"/>
                  </a:solidFill>
                </a:rPr>
                <a:t>Inscrire les habitantes et les habitants dans la démarche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5F6D9B1-37E0-6F51-5982-5F8F6A0C12A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57197" y="5501343"/>
            <a:ext cx="7740485" cy="731675"/>
            <a:chOff x="4569560" y="1253859"/>
            <a:chExt cx="9526752" cy="900524"/>
          </a:xfrm>
        </p:grpSpPr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79905D81-8B66-9B6C-B973-0A95C4601157}"/>
                </a:ext>
              </a:extLst>
            </p:cNvPr>
            <p:cNvSpPr txBox="1"/>
            <p:nvPr/>
          </p:nvSpPr>
          <p:spPr>
            <a:xfrm>
              <a:off x="4610328" y="1583023"/>
              <a:ext cx="9485984" cy="57136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marL="171450" indent="-171450" algn="just">
                <a:spcAft>
                  <a:spcPts val="488"/>
                </a:spcAft>
                <a:buFont typeface="Arial" panose="020B0604020202020204" pitchFamily="34" charset="0"/>
                <a:buChar char="•"/>
              </a:pPr>
              <a:r>
                <a:rPr lang="fr-FR" sz="1000" spc="81" dirty="0"/>
                <a:t>Promouvoir la transition vers des mobilités douces (pistes cyclables, zones 30)</a:t>
              </a:r>
            </a:p>
            <a:p>
              <a:pPr marL="171450" indent="-171450" algn="just">
                <a:spcAft>
                  <a:spcPts val="488"/>
                </a:spcAft>
                <a:buFont typeface="Arial" panose="020B0604020202020204" pitchFamily="34" charset="0"/>
                <a:buChar char="•"/>
              </a:pPr>
              <a:r>
                <a:rPr lang="fr-FR" sz="1000" spc="81" dirty="0"/>
                <a:t>Intégrer des matériaux biosourcés et respecter la biodiversité locale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D129CF72-6941-8FED-C0E2-FDD5481743EC}"/>
                </a:ext>
              </a:extLst>
            </p:cNvPr>
            <p:cNvSpPr txBox="1"/>
            <p:nvPr/>
          </p:nvSpPr>
          <p:spPr>
            <a:xfrm>
              <a:off x="4569560" y="1253859"/>
              <a:ext cx="9294585" cy="329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138" b="1" spc="81" dirty="0">
                  <a:solidFill>
                    <a:srgbClr val="4F4E4D"/>
                  </a:solidFill>
                </a:rPr>
                <a:t>Respecter des principes environnementaux</a:t>
              </a:r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EF366544-AC68-987B-0119-D918301293B9}"/>
              </a:ext>
            </a:extLst>
          </p:cNvPr>
          <p:cNvSpPr txBox="1"/>
          <p:nvPr/>
        </p:nvSpPr>
        <p:spPr>
          <a:xfrm>
            <a:off x="502643" y="976527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489A"/>
                </a:solidFill>
              </a:rPr>
              <a:t>Principaux objectifs :</a:t>
            </a:r>
          </a:p>
        </p:txBody>
      </p:sp>
      <p:pic>
        <p:nvPicPr>
          <p:cNvPr id="84" name="Image 83" descr="Une image contenant texte, capture d’écran, graphisme&#10;&#10;Description générée automatiquement">
            <a:extLst>
              <a:ext uri="{FF2B5EF4-FFF2-40B4-BE49-F238E27FC236}">
                <a16:creationId xmlns:a16="http://schemas.microsoft.com/office/drawing/2014/main" id="{FCB2B0BE-A62C-644C-5842-7956D563B7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7759" r="13719" b="13872"/>
          <a:stretch/>
        </p:blipFill>
        <p:spPr>
          <a:xfrm>
            <a:off x="1175388" y="3196944"/>
            <a:ext cx="4459857" cy="2232377"/>
          </a:xfrm>
          <a:prstGeom prst="rect">
            <a:avLst/>
          </a:prstGeom>
        </p:spPr>
      </p:pic>
      <p:graphicFrame>
        <p:nvGraphicFramePr>
          <p:cNvPr id="86" name="Tableau 85">
            <a:extLst>
              <a:ext uri="{FF2B5EF4-FFF2-40B4-BE49-F238E27FC236}">
                <a16:creationId xmlns:a16="http://schemas.microsoft.com/office/drawing/2014/main" id="{66940642-C35D-34AA-954C-591C50C29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59880"/>
              </p:ext>
            </p:extLst>
          </p:nvPr>
        </p:nvGraphicFramePr>
        <p:xfrm>
          <a:off x="5764642" y="3494362"/>
          <a:ext cx="2829313" cy="11570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52483">
                  <a:extLst>
                    <a:ext uri="{9D8B030D-6E8A-4147-A177-3AD203B41FA5}">
                      <a16:colId xmlns:a16="http://schemas.microsoft.com/office/drawing/2014/main" val="36143049"/>
                    </a:ext>
                  </a:extLst>
                </a:gridCol>
                <a:gridCol w="976830">
                  <a:extLst>
                    <a:ext uri="{9D8B030D-6E8A-4147-A177-3AD203B41FA5}">
                      <a16:colId xmlns:a16="http://schemas.microsoft.com/office/drawing/2014/main" val="4288537652"/>
                    </a:ext>
                  </a:extLst>
                </a:gridCol>
              </a:tblGrid>
              <a:tr h="516937">
                <a:tc>
                  <a:txBody>
                    <a:bodyPr/>
                    <a:lstStyle/>
                    <a:p>
                      <a:r>
                        <a:rPr lang="fr-FR" b="0" dirty="0"/>
                        <a:t>Atelier habitants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T1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99279"/>
                  </a:ext>
                </a:extLst>
              </a:tr>
              <a:tr h="608057">
                <a:tc>
                  <a:txBody>
                    <a:bodyPr/>
                    <a:lstStyle/>
                    <a:p>
                      <a:r>
                        <a:rPr lang="fr-FR" dirty="0"/>
                        <a:t>Réunion publique de restitution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T2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1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36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72C57-5DE4-D9BF-CB9E-C4D0007C1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91A877F7-358F-4856-7736-3452146C276C}"/>
              </a:ext>
            </a:extLst>
          </p:cNvPr>
          <p:cNvSpPr/>
          <p:nvPr/>
        </p:nvSpPr>
        <p:spPr>
          <a:xfrm>
            <a:off x="155968" y="3052076"/>
            <a:ext cx="8822794" cy="3029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A61C6E-4D6D-4954-183F-F5C082056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409F8EEB-4BD5-0502-06EB-AC4B2858312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775" y="3639596"/>
            <a:ext cx="8575383" cy="2303252"/>
          </a:xfrm>
          <a:custGeom>
            <a:avLst/>
            <a:gdLst>
              <a:gd name="connsiteX0" fmla="*/ 0 w 8600535"/>
              <a:gd name="connsiteY0" fmla="*/ 2303252 h 2303252"/>
              <a:gd name="connsiteX1" fmla="*/ 793630 w 8600535"/>
              <a:gd name="connsiteY1" fmla="*/ 2234241 h 2303252"/>
              <a:gd name="connsiteX2" fmla="*/ 2363637 w 8600535"/>
              <a:gd name="connsiteY2" fmla="*/ 2018581 h 2303252"/>
              <a:gd name="connsiteX3" fmla="*/ 3959524 w 8600535"/>
              <a:gd name="connsiteY3" fmla="*/ 1699403 h 2303252"/>
              <a:gd name="connsiteX4" fmla="*/ 5495026 w 8600535"/>
              <a:gd name="connsiteY4" fmla="*/ 1173192 h 2303252"/>
              <a:gd name="connsiteX5" fmla="*/ 5762445 w 8600535"/>
              <a:gd name="connsiteY5" fmla="*/ 1147313 h 2303252"/>
              <a:gd name="connsiteX6" fmla="*/ 6193766 w 8600535"/>
              <a:gd name="connsiteY6" fmla="*/ 1052422 h 2303252"/>
              <a:gd name="connsiteX7" fmla="*/ 7220309 w 8600535"/>
              <a:gd name="connsiteY7" fmla="*/ 629728 h 2303252"/>
              <a:gd name="connsiteX8" fmla="*/ 7660256 w 8600535"/>
              <a:gd name="connsiteY8" fmla="*/ 491705 h 2303252"/>
              <a:gd name="connsiteX9" fmla="*/ 8126083 w 8600535"/>
              <a:gd name="connsiteY9" fmla="*/ 353683 h 2303252"/>
              <a:gd name="connsiteX10" fmla="*/ 8600535 w 8600535"/>
              <a:gd name="connsiteY10" fmla="*/ 112143 h 2303252"/>
              <a:gd name="connsiteX11" fmla="*/ 8488392 w 8600535"/>
              <a:gd name="connsiteY11" fmla="*/ 34505 h 2303252"/>
              <a:gd name="connsiteX12" fmla="*/ 7582618 w 8600535"/>
              <a:gd name="connsiteY12" fmla="*/ 138022 h 2303252"/>
              <a:gd name="connsiteX13" fmla="*/ 7004649 w 8600535"/>
              <a:gd name="connsiteY13" fmla="*/ 172528 h 2303252"/>
              <a:gd name="connsiteX14" fmla="*/ 5891841 w 8600535"/>
              <a:gd name="connsiteY14" fmla="*/ 250166 h 2303252"/>
              <a:gd name="connsiteX15" fmla="*/ 5805577 w 8600535"/>
              <a:gd name="connsiteY15" fmla="*/ 250166 h 2303252"/>
              <a:gd name="connsiteX16" fmla="*/ 5227607 w 8600535"/>
              <a:gd name="connsiteY16" fmla="*/ 293298 h 2303252"/>
              <a:gd name="connsiteX17" fmla="*/ 4606505 w 8600535"/>
              <a:gd name="connsiteY17" fmla="*/ 250166 h 2303252"/>
              <a:gd name="connsiteX18" fmla="*/ 4451230 w 8600535"/>
              <a:gd name="connsiteY18" fmla="*/ 224286 h 2303252"/>
              <a:gd name="connsiteX19" fmla="*/ 3899139 w 8600535"/>
              <a:gd name="connsiteY19" fmla="*/ 207033 h 2303252"/>
              <a:gd name="connsiteX20" fmla="*/ 3226279 w 8600535"/>
              <a:gd name="connsiteY20" fmla="*/ 77637 h 2303252"/>
              <a:gd name="connsiteX21" fmla="*/ 2562045 w 8600535"/>
              <a:gd name="connsiteY21" fmla="*/ 0 h 2303252"/>
              <a:gd name="connsiteX22" fmla="*/ 2449901 w 8600535"/>
              <a:gd name="connsiteY22" fmla="*/ 0 h 2303252"/>
              <a:gd name="connsiteX23" fmla="*/ 1984075 w 8600535"/>
              <a:gd name="connsiteY23" fmla="*/ 43132 h 2303252"/>
              <a:gd name="connsiteX24" fmla="*/ 1889184 w 8600535"/>
              <a:gd name="connsiteY24" fmla="*/ 51758 h 2303252"/>
              <a:gd name="connsiteX25" fmla="*/ 1259456 w 8600535"/>
              <a:gd name="connsiteY25" fmla="*/ 155275 h 2303252"/>
              <a:gd name="connsiteX26" fmla="*/ 698739 w 8600535"/>
              <a:gd name="connsiteY26" fmla="*/ 215660 h 2303252"/>
              <a:gd name="connsiteX27" fmla="*/ 560716 w 8600535"/>
              <a:gd name="connsiteY27" fmla="*/ 405441 h 2303252"/>
              <a:gd name="connsiteX28" fmla="*/ 483079 w 8600535"/>
              <a:gd name="connsiteY28" fmla="*/ 1052422 h 2303252"/>
              <a:gd name="connsiteX29" fmla="*/ 276045 w 8600535"/>
              <a:gd name="connsiteY29" fmla="*/ 1802920 h 2303252"/>
              <a:gd name="connsiteX30" fmla="*/ 120769 w 8600535"/>
              <a:gd name="connsiteY30" fmla="*/ 2122098 h 2303252"/>
              <a:gd name="connsiteX31" fmla="*/ 0 w 8600535"/>
              <a:gd name="connsiteY31" fmla="*/ 2303252 h 230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00535" h="2303252">
                <a:moveTo>
                  <a:pt x="0" y="2303252"/>
                </a:moveTo>
                <a:lnTo>
                  <a:pt x="793630" y="2234241"/>
                </a:lnTo>
                <a:lnTo>
                  <a:pt x="2363637" y="2018581"/>
                </a:lnTo>
                <a:lnTo>
                  <a:pt x="3959524" y="1699403"/>
                </a:lnTo>
                <a:lnTo>
                  <a:pt x="5495026" y="1173192"/>
                </a:lnTo>
                <a:lnTo>
                  <a:pt x="5762445" y="1147313"/>
                </a:lnTo>
                <a:lnTo>
                  <a:pt x="6193766" y="1052422"/>
                </a:lnTo>
                <a:lnTo>
                  <a:pt x="7220309" y="629728"/>
                </a:lnTo>
                <a:lnTo>
                  <a:pt x="7660256" y="491705"/>
                </a:lnTo>
                <a:lnTo>
                  <a:pt x="8126083" y="353683"/>
                </a:lnTo>
                <a:lnTo>
                  <a:pt x="8600535" y="112143"/>
                </a:lnTo>
                <a:lnTo>
                  <a:pt x="8488392" y="34505"/>
                </a:lnTo>
                <a:lnTo>
                  <a:pt x="7582618" y="138022"/>
                </a:lnTo>
                <a:lnTo>
                  <a:pt x="7004649" y="172528"/>
                </a:lnTo>
                <a:lnTo>
                  <a:pt x="5891841" y="250166"/>
                </a:lnTo>
                <a:lnTo>
                  <a:pt x="5805577" y="250166"/>
                </a:lnTo>
                <a:lnTo>
                  <a:pt x="5227607" y="293298"/>
                </a:lnTo>
                <a:lnTo>
                  <a:pt x="4606505" y="250166"/>
                </a:lnTo>
                <a:cubicBezTo>
                  <a:pt x="4480353" y="221053"/>
                  <a:pt x="4532726" y="224286"/>
                  <a:pt x="4451230" y="224286"/>
                </a:cubicBezTo>
                <a:lnTo>
                  <a:pt x="3899139" y="207033"/>
                </a:lnTo>
                <a:lnTo>
                  <a:pt x="3226279" y="77637"/>
                </a:lnTo>
                <a:lnTo>
                  <a:pt x="2562045" y="0"/>
                </a:lnTo>
                <a:lnTo>
                  <a:pt x="2449901" y="0"/>
                </a:lnTo>
                <a:lnTo>
                  <a:pt x="1984075" y="43132"/>
                </a:lnTo>
                <a:lnTo>
                  <a:pt x="1889184" y="51758"/>
                </a:lnTo>
                <a:lnTo>
                  <a:pt x="1259456" y="155275"/>
                </a:lnTo>
                <a:lnTo>
                  <a:pt x="698739" y="215660"/>
                </a:lnTo>
                <a:lnTo>
                  <a:pt x="560716" y="405441"/>
                </a:lnTo>
                <a:lnTo>
                  <a:pt x="483079" y="1052422"/>
                </a:lnTo>
                <a:lnTo>
                  <a:pt x="276045" y="1802920"/>
                </a:lnTo>
                <a:lnTo>
                  <a:pt x="120769" y="2122098"/>
                </a:lnTo>
                <a:lnTo>
                  <a:pt x="0" y="2303252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971085C4-9D59-A3DB-6D4B-7CAB0F435B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5259" y="3881143"/>
            <a:ext cx="6185140" cy="2027208"/>
          </a:xfrm>
          <a:custGeom>
            <a:avLst/>
            <a:gdLst>
              <a:gd name="connsiteX0" fmla="*/ 621102 w 6185140"/>
              <a:gd name="connsiteY0" fmla="*/ 258792 h 2027208"/>
              <a:gd name="connsiteX1" fmla="*/ 0 w 6185140"/>
              <a:gd name="connsiteY1" fmla="*/ 2027208 h 2027208"/>
              <a:gd name="connsiteX2" fmla="*/ 491706 w 6185140"/>
              <a:gd name="connsiteY2" fmla="*/ 2027208 h 2027208"/>
              <a:gd name="connsiteX3" fmla="*/ 586596 w 6185140"/>
              <a:gd name="connsiteY3" fmla="*/ 2001328 h 2027208"/>
              <a:gd name="connsiteX4" fmla="*/ 3424687 w 6185140"/>
              <a:gd name="connsiteY4" fmla="*/ 1500996 h 2027208"/>
              <a:gd name="connsiteX5" fmla="*/ 4304581 w 6185140"/>
              <a:gd name="connsiteY5" fmla="*/ 1311215 h 2027208"/>
              <a:gd name="connsiteX6" fmla="*/ 5538158 w 6185140"/>
              <a:gd name="connsiteY6" fmla="*/ 931653 h 2027208"/>
              <a:gd name="connsiteX7" fmla="*/ 6185140 w 6185140"/>
              <a:gd name="connsiteY7" fmla="*/ 750498 h 2027208"/>
              <a:gd name="connsiteX8" fmla="*/ 5995358 w 6185140"/>
              <a:gd name="connsiteY8" fmla="*/ 198408 h 2027208"/>
              <a:gd name="connsiteX9" fmla="*/ 5072332 w 6185140"/>
              <a:gd name="connsiteY9" fmla="*/ 224287 h 2027208"/>
              <a:gd name="connsiteX10" fmla="*/ 4727275 w 6185140"/>
              <a:gd name="connsiteY10" fmla="*/ 120770 h 2027208"/>
              <a:gd name="connsiteX11" fmla="*/ 4287328 w 6185140"/>
              <a:gd name="connsiteY11" fmla="*/ 103517 h 2027208"/>
              <a:gd name="connsiteX12" fmla="*/ 4287328 w 6185140"/>
              <a:gd name="connsiteY12" fmla="*/ 146649 h 2027208"/>
              <a:gd name="connsiteX13" fmla="*/ 2286000 w 6185140"/>
              <a:gd name="connsiteY13" fmla="*/ 0 h 2027208"/>
              <a:gd name="connsiteX14" fmla="*/ 1017917 w 6185140"/>
              <a:gd name="connsiteY14" fmla="*/ 155275 h 2027208"/>
              <a:gd name="connsiteX15" fmla="*/ 621102 w 6185140"/>
              <a:gd name="connsiteY15" fmla="*/ 258792 h 2027208"/>
              <a:gd name="connsiteX0" fmla="*/ 621102 w 6185140"/>
              <a:gd name="connsiteY0" fmla="*/ 258792 h 2027208"/>
              <a:gd name="connsiteX1" fmla="*/ 0 w 6185140"/>
              <a:gd name="connsiteY1" fmla="*/ 2027208 h 2027208"/>
              <a:gd name="connsiteX2" fmla="*/ 491706 w 6185140"/>
              <a:gd name="connsiteY2" fmla="*/ 2027208 h 2027208"/>
              <a:gd name="connsiteX3" fmla="*/ 586596 w 6185140"/>
              <a:gd name="connsiteY3" fmla="*/ 2001328 h 2027208"/>
              <a:gd name="connsiteX4" fmla="*/ 3424687 w 6185140"/>
              <a:gd name="connsiteY4" fmla="*/ 1500996 h 2027208"/>
              <a:gd name="connsiteX5" fmla="*/ 4304581 w 6185140"/>
              <a:gd name="connsiteY5" fmla="*/ 1311215 h 2027208"/>
              <a:gd name="connsiteX6" fmla="*/ 5538158 w 6185140"/>
              <a:gd name="connsiteY6" fmla="*/ 931653 h 2027208"/>
              <a:gd name="connsiteX7" fmla="*/ 6185140 w 6185140"/>
              <a:gd name="connsiteY7" fmla="*/ 750498 h 2027208"/>
              <a:gd name="connsiteX8" fmla="*/ 5995358 w 6185140"/>
              <a:gd name="connsiteY8" fmla="*/ 198408 h 2027208"/>
              <a:gd name="connsiteX9" fmla="*/ 5072332 w 6185140"/>
              <a:gd name="connsiteY9" fmla="*/ 224287 h 2027208"/>
              <a:gd name="connsiteX10" fmla="*/ 4727275 w 6185140"/>
              <a:gd name="connsiteY10" fmla="*/ 120770 h 2027208"/>
              <a:gd name="connsiteX11" fmla="*/ 4287328 w 6185140"/>
              <a:gd name="connsiteY11" fmla="*/ 103517 h 2027208"/>
              <a:gd name="connsiteX12" fmla="*/ 2286000 w 6185140"/>
              <a:gd name="connsiteY12" fmla="*/ 0 h 2027208"/>
              <a:gd name="connsiteX13" fmla="*/ 1017917 w 6185140"/>
              <a:gd name="connsiteY13" fmla="*/ 155275 h 2027208"/>
              <a:gd name="connsiteX14" fmla="*/ 621102 w 6185140"/>
              <a:gd name="connsiteY14" fmla="*/ 258792 h 202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85140" h="2027208">
                <a:moveTo>
                  <a:pt x="621102" y="258792"/>
                </a:moveTo>
                <a:lnTo>
                  <a:pt x="0" y="2027208"/>
                </a:lnTo>
                <a:lnTo>
                  <a:pt x="491706" y="2027208"/>
                </a:lnTo>
                <a:lnTo>
                  <a:pt x="586596" y="2001328"/>
                </a:lnTo>
                <a:lnTo>
                  <a:pt x="3424687" y="1500996"/>
                </a:lnTo>
                <a:lnTo>
                  <a:pt x="4304581" y="1311215"/>
                </a:lnTo>
                <a:lnTo>
                  <a:pt x="5538158" y="931653"/>
                </a:lnTo>
                <a:lnTo>
                  <a:pt x="6185140" y="750498"/>
                </a:lnTo>
                <a:lnTo>
                  <a:pt x="5995358" y="198408"/>
                </a:lnTo>
                <a:lnTo>
                  <a:pt x="5072332" y="224287"/>
                </a:lnTo>
                <a:lnTo>
                  <a:pt x="4727275" y="120770"/>
                </a:lnTo>
                <a:lnTo>
                  <a:pt x="4287328" y="103517"/>
                </a:lnTo>
                <a:lnTo>
                  <a:pt x="2286000" y="0"/>
                </a:lnTo>
                <a:lnTo>
                  <a:pt x="1017917" y="155275"/>
                </a:lnTo>
                <a:lnTo>
                  <a:pt x="621102" y="258792"/>
                </a:lnTo>
                <a:close/>
              </a:path>
            </a:pathLst>
          </a:custGeom>
          <a:solidFill>
            <a:srgbClr val="873A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A24978FB-EB70-523E-8FCE-322263B766E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alphaModFix amt="70000"/>
          </a:blip>
          <a:stretch>
            <a:fillRect/>
          </a:stretch>
        </p:blipFill>
        <p:spPr>
          <a:xfrm>
            <a:off x="160603" y="3052077"/>
            <a:ext cx="8822794" cy="3029088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1EC469AC-85FC-BD83-D989-C4D40A129B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6829" y="1246938"/>
            <a:ext cx="6610734" cy="261610"/>
          </a:xfrm>
          <a:prstGeom prst="rect">
            <a:avLst/>
          </a:prstGeom>
          <a:solidFill>
            <a:srgbClr val="FAA29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488"/>
              </a:spcAft>
            </a:pPr>
            <a:r>
              <a:rPr lang="fr-FR" sz="1100" spc="81" dirty="0"/>
              <a:t>Périmètre de l’étude menée</a:t>
            </a: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61D3F576-CE54-26CC-E28E-A9B83DA49EF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8512" y="3941528"/>
            <a:ext cx="2380890" cy="1130060"/>
          </a:xfrm>
          <a:custGeom>
            <a:avLst/>
            <a:gdLst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10883 w 2380890"/>
              <a:gd name="connsiteY3" fmla="*/ 888521 h 1130060"/>
              <a:gd name="connsiteX4" fmla="*/ 1431985 w 2380890"/>
              <a:gd name="connsiteY4" fmla="*/ 845389 h 1130060"/>
              <a:gd name="connsiteX5" fmla="*/ 1604513 w 2380890"/>
              <a:gd name="connsiteY5" fmla="*/ 1104181 h 1130060"/>
              <a:gd name="connsiteX6" fmla="*/ 1975449 w 2380890"/>
              <a:gd name="connsiteY6" fmla="*/ 1130060 h 1130060"/>
              <a:gd name="connsiteX7" fmla="*/ 2380890 w 2380890"/>
              <a:gd name="connsiteY7" fmla="*/ 1017917 h 1130060"/>
              <a:gd name="connsiteX8" fmla="*/ 2372264 w 2380890"/>
              <a:gd name="connsiteY8" fmla="*/ 577970 h 1130060"/>
              <a:gd name="connsiteX9" fmla="*/ 2182483 w 2380890"/>
              <a:gd name="connsiteY9" fmla="*/ 327804 h 1130060"/>
              <a:gd name="connsiteX10" fmla="*/ 1984075 w 2380890"/>
              <a:gd name="connsiteY10" fmla="*/ 77638 h 1130060"/>
              <a:gd name="connsiteX11" fmla="*/ 0 w 2380890"/>
              <a:gd name="connsiteY11" fmla="*/ 0 h 1130060"/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79939 w 2380890"/>
              <a:gd name="connsiteY3" fmla="*/ 881377 h 1130060"/>
              <a:gd name="connsiteX4" fmla="*/ 1431985 w 2380890"/>
              <a:gd name="connsiteY4" fmla="*/ 845389 h 1130060"/>
              <a:gd name="connsiteX5" fmla="*/ 1604513 w 2380890"/>
              <a:gd name="connsiteY5" fmla="*/ 1104181 h 1130060"/>
              <a:gd name="connsiteX6" fmla="*/ 1975449 w 2380890"/>
              <a:gd name="connsiteY6" fmla="*/ 1130060 h 1130060"/>
              <a:gd name="connsiteX7" fmla="*/ 2380890 w 2380890"/>
              <a:gd name="connsiteY7" fmla="*/ 1017917 h 1130060"/>
              <a:gd name="connsiteX8" fmla="*/ 2372264 w 2380890"/>
              <a:gd name="connsiteY8" fmla="*/ 577970 h 1130060"/>
              <a:gd name="connsiteX9" fmla="*/ 2182483 w 2380890"/>
              <a:gd name="connsiteY9" fmla="*/ 327804 h 1130060"/>
              <a:gd name="connsiteX10" fmla="*/ 1984075 w 2380890"/>
              <a:gd name="connsiteY10" fmla="*/ 77638 h 1130060"/>
              <a:gd name="connsiteX11" fmla="*/ 0 w 2380890"/>
              <a:gd name="connsiteY11" fmla="*/ 0 h 1130060"/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39997 w 2380890"/>
              <a:gd name="connsiteY3" fmla="*/ 987365 h 1130060"/>
              <a:gd name="connsiteX4" fmla="*/ 879939 w 2380890"/>
              <a:gd name="connsiteY4" fmla="*/ 881377 h 1130060"/>
              <a:gd name="connsiteX5" fmla="*/ 1431985 w 2380890"/>
              <a:gd name="connsiteY5" fmla="*/ 845389 h 1130060"/>
              <a:gd name="connsiteX6" fmla="*/ 1604513 w 2380890"/>
              <a:gd name="connsiteY6" fmla="*/ 1104181 h 1130060"/>
              <a:gd name="connsiteX7" fmla="*/ 1975449 w 2380890"/>
              <a:gd name="connsiteY7" fmla="*/ 1130060 h 1130060"/>
              <a:gd name="connsiteX8" fmla="*/ 2380890 w 2380890"/>
              <a:gd name="connsiteY8" fmla="*/ 1017917 h 1130060"/>
              <a:gd name="connsiteX9" fmla="*/ 2372264 w 2380890"/>
              <a:gd name="connsiteY9" fmla="*/ 577970 h 1130060"/>
              <a:gd name="connsiteX10" fmla="*/ 2182483 w 2380890"/>
              <a:gd name="connsiteY10" fmla="*/ 327804 h 1130060"/>
              <a:gd name="connsiteX11" fmla="*/ 1984075 w 2380890"/>
              <a:gd name="connsiteY11" fmla="*/ 77638 h 1130060"/>
              <a:gd name="connsiteX12" fmla="*/ 0 w 2380890"/>
              <a:gd name="connsiteY12" fmla="*/ 0 h 1130060"/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04278 w 2380890"/>
              <a:gd name="connsiteY3" fmla="*/ 963553 h 1130060"/>
              <a:gd name="connsiteX4" fmla="*/ 879939 w 2380890"/>
              <a:gd name="connsiteY4" fmla="*/ 881377 h 1130060"/>
              <a:gd name="connsiteX5" fmla="*/ 1431985 w 2380890"/>
              <a:gd name="connsiteY5" fmla="*/ 845389 h 1130060"/>
              <a:gd name="connsiteX6" fmla="*/ 1604513 w 2380890"/>
              <a:gd name="connsiteY6" fmla="*/ 1104181 h 1130060"/>
              <a:gd name="connsiteX7" fmla="*/ 1975449 w 2380890"/>
              <a:gd name="connsiteY7" fmla="*/ 1130060 h 1130060"/>
              <a:gd name="connsiteX8" fmla="*/ 2380890 w 2380890"/>
              <a:gd name="connsiteY8" fmla="*/ 1017917 h 1130060"/>
              <a:gd name="connsiteX9" fmla="*/ 2372264 w 2380890"/>
              <a:gd name="connsiteY9" fmla="*/ 577970 h 1130060"/>
              <a:gd name="connsiteX10" fmla="*/ 2182483 w 2380890"/>
              <a:gd name="connsiteY10" fmla="*/ 327804 h 1130060"/>
              <a:gd name="connsiteX11" fmla="*/ 1984075 w 2380890"/>
              <a:gd name="connsiteY11" fmla="*/ 77638 h 1130060"/>
              <a:gd name="connsiteX12" fmla="*/ 0 w 2380890"/>
              <a:gd name="connsiteY12" fmla="*/ 0 h 1130060"/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04278 w 2380890"/>
              <a:gd name="connsiteY3" fmla="*/ 963553 h 1130060"/>
              <a:gd name="connsiteX4" fmla="*/ 879939 w 2380890"/>
              <a:gd name="connsiteY4" fmla="*/ 881377 h 1130060"/>
              <a:gd name="connsiteX5" fmla="*/ 1159085 w 2380890"/>
              <a:gd name="connsiteY5" fmla="*/ 858778 h 1130060"/>
              <a:gd name="connsiteX6" fmla="*/ 1431985 w 2380890"/>
              <a:gd name="connsiteY6" fmla="*/ 845389 h 1130060"/>
              <a:gd name="connsiteX7" fmla="*/ 1604513 w 2380890"/>
              <a:gd name="connsiteY7" fmla="*/ 1104181 h 1130060"/>
              <a:gd name="connsiteX8" fmla="*/ 1975449 w 2380890"/>
              <a:gd name="connsiteY8" fmla="*/ 1130060 h 1130060"/>
              <a:gd name="connsiteX9" fmla="*/ 2380890 w 2380890"/>
              <a:gd name="connsiteY9" fmla="*/ 1017917 h 1130060"/>
              <a:gd name="connsiteX10" fmla="*/ 2372264 w 2380890"/>
              <a:gd name="connsiteY10" fmla="*/ 577970 h 1130060"/>
              <a:gd name="connsiteX11" fmla="*/ 2182483 w 2380890"/>
              <a:gd name="connsiteY11" fmla="*/ 327804 h 1130060"/>
              <a:gd name="connsiteX12" fmla="*/ 1984075 w 2380890"/>
              <a:gd name="connsiteY12" fmla="*/ 77638 h 1130060"/>
              <a:gd name="connsiteX13" fmla="*/ 0 w 2380890"/>
              <a:gd name="connsiteY13" fmla="*/ 0 h 1130060"/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04278 w 2380890"/>
              <a:gd name="connsiteY3" fmla="*/ 963553 h 1130060"/>
              <a:gd name="connsiteX4" fmla="*/ 879939 w 2380890"/>
              <a:gd name="connsiteY4" fmla="*/ 881377 h 1130060"/>
              <a:gd name="connsiteX5" fmla="*/ 1144797 w 2380890"/>
              <a:gd name="connsiteY5" fmla="*/ 823060 h 1130060"/>
              <a:gd name="connsiteX6" fmla="*/ 1431985 w 2380890"/>
              <a:gd name="connsiteY6" fmla="*/ 845389 h 1130060"/>
              <a:gd name="connsiteX7" fmla="*/ 1604513 w 2380890"/>
              <a:gd name="connsiteY7" fmla="*/ 1104181 h 1130060"/>
              <a:gd name="connsiteX8" fmla="*/ 1975449 w 2380890"/>
              <a:gd name="connsiteY8" fmla="*/ 1130060 h 1130060"/>
              <a:gd name="connsiteX9" fmla="*/ 2380890 w 2380890"/>
              <a:gd name="connsiteY9" fmla="*/ 1017917 h 1130060"/>
              <a:gd name="connsiteX10" fmla="*/ 2372264 w 2380890"/>
              <a:gd name="connsiteY10" fmla="*/ 577970 h 1130060"/>
              <a:gd name="connsiteX11" fmla="*/ 2182483 w 2380890"/>
              <a:gd name="connsiteY11" fmla="*/ 327804 h 1130060"/>
              <a:gd name="connsiteX12" fmla="*/ 1984075 w 2380890"/>
              <a:gd name="connsiteY12" fmla="*/ 77638 h 1130060"/>
              <a:gd name="connsiteX13" fmla="*/ 0 w 2380890"/>
              <a:gd name="connsiteY13" fmla="*/ 0 h 1130060"/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04278 w 2380890"/>
              <a:gd name="connsiteY3" fmla="*/ 963553 h 1130060"/>
              <a:gd name="connsiteX4" fmla="*/ 879939 w 2380890"/>
              <a:gd name="connsiteY4" fmla="*/ 881377 h 1130060"/>
              <a:gd name="connsiteX5" fmla="*/ 1144797 w 2380890"/>
              <a:gd name="connsiteY5" fmla="*/ 823060 h 1130060"/>
              <a:gd name="connsiteX6" fmla="*/ 1431985 w 2380890"/>
              <a:gd name="connsiteY6" fmla="*/ 845389 h 1130060"/>
              <a:gd name="connsiteX7" fmla="*/ 1501985 w 2380890"/>
              <a:gd name="connsiteY7" fmla="*/ 961171 h 1130060"/>
              <a:gd name="connsiteX8" fmla="*/ 1604513 w 2380890"/>
              <a:gd name="connsiteY8" fmla="*/ 1104181 h 1130060"/>
              <a:gd name="connsiteX9" fmla="*/ 1975449 w 2380890"/>
              <a:gd name="connsiteY9" fmla="*/ 1130060 h 1130060"/>
              <a:gd name="connsiteX10" fmla="*/ 2380890 w 2380890"/>
              <a:gd name="connsiteY10" fmla="*/ 1017917 h 1130060"/>
              <a:gd name="connsiteX11" fmla="*/ 2372264 w 2380890"/>
              <a:gd name="connsiteY11" fmla="*/ 577970 h 1130060"/>
              <a:gd name="connsiteX12" fmla="*/ 2182483 w 2380890"/>
              <a:gd name="connsiteY12" fmla="*/ 327804 h 1130060"/>
              <a:gd name="connsiteX13" fmla="*/ 1984075 w 2380890"/>
              <a:gd name="connsiteY13" fmla="*/ 77638 h 1130060"/>
              <a:gd name="connsiteX14" fmla="*/ 0 w 2380890"/>
              <a:gd name="connsiteY14" fmla="*/ 0 h 1130060"/>
              <a:gd name="connsiteX0" fmla="*/ 0 w 2380890"/>
              <a:gd name="connsiteY0" fmla="*/ 0 h 1130060"/>
              <a:gd name="connsiteX1" fmla="*/ 362309 w 2380890"/>
              <a:gd name="connsiteY1" fmla="*/ 1121434 h 1130060"/>
              <a:gd name="connsiteX2" fmla="*/ 802256 w 2380890"/>
              <a:gd name="connsiteY2" fmla="*/ 1104181 h 1130060"/>
              <a:gd name="connsiteX3" fmla="*/ 804278 w 2380890"/>
              <a:gd name="connsiteY3" fmla="*/ 963553 h 1130060"/>
              <a:gd name="connsiteX4" fmla="*/ 879939 w 2380890"/>
              <a:gd name="connsiteY4" fmla="*/ 881377 h 1130060"/>
              <a:gd name="connsiteX5" fmla="*/ 1144797 w 2380890"/>
              <a:gd name="connsiteY5" fmla="*/ 823060 h 1130060"/>
              <a:gd name="connsiteX6" fmla="*/ 1431985 w 2380890"/>
              <a:gd name="connsiteY6" fmla="*/ 845389 h 1130060"/>
              <a:gd name="connsiteX7" fmla="*/ 1566279 w 2380890"/>
              <a:gd name="connsiteY7" fmla="*/ 958790 h 1130060"/>
              <a:gd name="connsiteX8" fmla="*/ 1604513 w 2380890"/>
              <a:gd name="connsiteY8" fmla="*/ 1104181 h 1130060"/>
              <a:gd name="connsiteX9" fmla="*/ 1975449 w 2380890"/>
              <a:gd name="connsiteY9" fmla="*/ 1130060 h 1130060"/>
              <a:gd name="connsiteX10" fmla="*/ 2380890 w 2380890"/>
              <a:gd name="connsiteY10" fmla="*/ 1017917 h 1130060"/>
              <a:gd name="connsiteX11" fmla="*/ 2372264 w 2380890"/>
              <a:gd name="connsiteY11" fmla="*/ 577970 h 1130060"/>
              <a:gd name="connsiteX12" fmla="*/ 2182483 w 2380890"/>
              <a:gd name="connsiteY12" fmla="*/ 327804 h 1130060"/>
              <a:gd name="connsiteX13" fmla="*/ 1984075 w 2380890"/>
              <a:gd name="connsiteY13" fmla="*/ 77638 h 1130060"/>
              <a:gd name="connsiteX14" fmla="*/ 0 w 2380890"/>
              <a:gd name="connsiteY14" fmla="*/ 0 h 113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0890" h="1130060">
                <a:moveTo>
                  <a:pt x="0" y="0"/>
                </a:moveTo>
                <a:lnTo>
                  <a:pt x="362309" y="1121434"/>
                </a:lnTo>
                <a:lnTo>
                  <a:pt x="802256" y="1104181"/>
                </a:lnTo>
                <a:lnTo>
                  <a:pt x="804278" y="963553"/>
                </a:lnTo>
                <a:lnTo>
                  <a:pt x="879939" y="881377"/>
                </a:lnTo>
                <a:lnTo>
                  <a:pt x="1144797" y="823060"/>
                </a:lnTo>
                <a:lnTo>
                  <a:pt x="1431985" y="845389"/>
                </a:lnTo>
                <a:lnTo>
                  <a:pt x="1566279" y="958790"/>
                </a:lnTo>
                <a:lnTo>
                  <a:pt x="1604513" y="1104181"/>
                </a:lnTo>
                <a:lnTo>
                  <a:pt x="1975449" y="1130060"/>
                </a:lnTo>
                <a:lnTo>
                  <a:pt x="2380890" y="1017917"/>
                </a:lnTo>
                <a:lnTo>
                  <a:pt x="2372264" y="577970"/>
                </a:lnTo>
                <a:lnTo>
                  <a:pt x="2182483" y="327804"/>
                </a:lnTo>
                <a:lnTo>
                  <a:pt x="1984075" y="776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6B88A1F3-CBAA-D776-6B02-721D9202F7F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00769" y="4769664"/>
            <a:ext cx="776378" cy="34505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10F5C5E-527E-2F0C-7DF4-61F86E5C17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31120" y="1661002"/>
            <a:ext cx="6606444" cy="261610"/>
          </a:xfrm>
          <a:prstGeom prst="rect">
            <a:avLst/>
          </a:prstGeom>
          <a:solidFill>
            <a:srgbClr val="00206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488"/>
              </a:spcAft>
            </a:pPr>
            <a:r>
              <a:rPr lang="fr-FR" sz="1100" spc="81" dirty="0"/>
              <a:t>Futur Dojo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51CE768-91E0-4BF6-2110-12BE81C6AFD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26828" y="2075074"/>
            <a:ext cx="6606444" cy="2616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488"/>
              </a:spcAft>
            </a:pPr>
            <a:r>
              <a:rPr lang="fr-FR" sz="1100" spc="81" dirty="0"/>
              <a:t>Nouveau parc végétalisé projeté</a:t>
            </a: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5B430B06-44FD-AE69-551B-95984BF6545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97239" y="3667783"/>
            <a:ext cx="7871460" cy="975360"/>
          </a:xfrm>
          <a:custGeom>
            <a:avLst/>
            <a:gdLst>
              <a:gd name="connsiteX0" fmla="*/ 0 w 7871460"/>
              <a:gd name="connsiteY0" fmla="*/ 236220 h 975360"/>
              <a:gd name="connsiteX1" fmla="*/ 22860 w 7871460"/>
              <a:gd name="connsiteY1" fmla="*/ 457200 h 975360"/>
              <a:gd name="connsiteX2" fmla="*/ 182880 w 7871460"/>
              <a:gd name="connsiteY2" fmla="*/ 419100 h 975360"/>
              <a:gd name="connsiteX3" fmla="*/ 449580 w 7871460"/>
              <a:gd name="connsiteY3" fmla="*/ 342900 h 975360"/>
              <a:gd name="connsiteX4" fmla="*/ 1257300 w 7871460"/>
              <a:gd name="connsiteY4" fmla="*/ 228600 h 975360"/>
              <a:gd name="connsiteX5" fmla="*/ 1615440 w 7871460"/>
              <a:gd name="connsiteY5" fmla="*/ 205740 h 975360"/>
              <a:gd name="connsiteX6" fmla="*/ 1706880 w 7871460"/>
              <a:gd name="connsiteY6" fmla="*/ 205740 h 975360"/>
              <a:gd name="connsiteX7" fmla="*/ 4145280 w 7871460"/>
              <a:gd name="connsiteY7" fmla="*/ 320040 h 975360"/>
              <a:gd name="connsiteX8" fmla="*/ 4465320 w 7871460"/>
              <a:gd name="connsiteY8" fmla="*/ 419100 h 975360"/>
              <a:gd name="connsiteX9" fmla="*/ 5433060 w 7871460"/>
              <a:gd name="connsiteY9" fmla="*/ 403860 h 975360"/>
              <a:gd name="connsiteX10" fmla="*/ 5593080 w 7871460"/>
              <a:gd name="connsiteY10" fmla="*/ 975360 h 975360"/>
              <a:gd name="connsiteX11" fmla="*/ 6042660 w 7871460"/>
              <a:gd name="connsiteY11" fmla="*/ 792480 h 975360"/>
              <a:gd name="connsiteX12" fmla="*/ 6682740 w 7871460"/>
              <a:gd name="connsiteY12" fmla="*/ 502920 h 975360"/>
              <a:gd name="connsiteX13" fmla="*/ 6972300 w 7871460"/>
              <a:gd name="connsiteY13" fmla="*/ 441960 h 975360"/>
              <a:gd name="connsiteX14" fmla="*/ 7071360 w 7871460"/>
              <a:gd name="connsiteY14" fmla="*/ 419100 h 975360"/>
              <a:gd name="connsiteX15" fmla="*/ 7688580 w 7871460"/>
              <a:gd name="connsiteY15" fmla="*/ 198120 h 975360"/>
              <a:gd name="connsiteX16" fmla="*/ 7871460 w 7871460"/>
              <a:gd name="connsiteY16" fmla="*/ 68580 h 975360"/>
              <a:gd name="connsiteX17" fmla="*/ 7726680 w 7871460"/>
              <a:gd name="connsiteY17" fmla="*/ 0 h 975360"/>
              <a:gd name="connsiteX18" fmla="*/ 6987540 w 7871460"/>
              <a:gd name="connsiteY18" fmla="*/ 129540 h 975360"/>
              <a:gd name="connsiteX19" fmla="*/ 6865620 w 7871460"/>
              <a:gd name="connsiteY19" fmla="*/ 121920 h 975360"/>
              <a:gd name="connsiteX20" fmla="*/ 6271260 w 7871460"/>
              <a:gd name="connsiteY20" fmla="*/ 152400 h 975360"/>
              <a:gd name="connsiteX21" fmla="*/ 6195060 w 7871460"/>
              <a:gd name="connsiteY21" fmla="*/ 152400 h 975360"/>
              <a:gd name="connsiteX22" fmla="*/ 5547360 w 7871460"/>
              <a:gd name="connsiteY22" fmla="*/ 198120 h 975360"/>
              <a:gd name="connsiteX23" fmla="*/ 5471160 w 7871460"/>
              <a:gd name="connsiteY23" fmla="*/ 213360 h 975360"/>
              <a:gd name="connsiteX24" fmla="*/ 4739640 w 7871460"/>
              <a:gd name="connsiteY24" fmla="*/ 266700 h 975360"/>
              <a:gd name="connsiteX25" fmla="*/ 4648200 w 7871460"/>
              <a:gd name="connsiteY25" fmla="*/ 281940 h 975360"/>
              <a:gd name="connsiteX26" fmla="*/ 4389120 w 7871460"/>
              <a:gd name="connsiteY26" fmla="*/ 266700 h 975360"/>
              <a:gd name="connsiteX27" fmla="*/ 4046220 w 7871460"/>
              <a:gd name="connsiteY27" fmla="*/ 220980 h 975360"/>
              <a:gd name="connsiteX28" fmla="*/ 3901440 w 7871460"/>
              <a:gd name="connsiteY28" fmla="*/ 220980 h 975360"/>
              <a:gd name="connsiteX29" fmla="*/ 3261360 w 7871460"/>
              <a:gd name="connsiteY29" fmla="*/ 198120 h 975360"/>
              <a:gd name="connsiteX30" fmla="*/ 3192780 w 7871460"/>
              <a:gd name="connsiteY30" fmla="*/ 190500 h 975360"/>
              <a:gd name="connsiteX31" fmla="*/ 2766060 w 7871460"/>
              <a:gd name="connsiteY31" fmla="*/ 91440 h 975360"/>
              <a:gd name="connsiteX32" fmla="*/ 2667000 w 7871460"/>
              <a:gd name="connsiteY32" fmla="*/ 83820 h 975360"/>
              <a:gd name="connsiteX33" fmla="*/ 2339340 w 7871460"/>
              <a:gd name="connsiteY33" fmla="*/ 22860 h 975360"/>
              <a:gd name="connsiteX34" fmla="*/ 2179320 w 7871460"/>
              <a:gd name="connsiteY34" fmla="*/ 22860 h 975360"/>
              <a:gd name="connsiteX35" fmla="*/ 1844040 w 7871460"/>
              <a:gd name="connsiteY35" fmla="*/ 0 h 975360"/>
              <a:gd name="connsiteX36" fmla="*/ 1767840 w 7871460"/>
              <a:gd name="connsiteY36" fmla="*/ 7620 h 975360"/>
              <a:gd name="connsiteX37" fmla="*/ 1379220 w 7871460"/>
              <a:gd name="connsiteY37" fmla="*/ 38100 h 975360"/>
              <a:gd name="connsiteX38" fmla="*/ 1310640 w 7871460"/>
              <a:gd name="connsiteY38" fmla="*/ 53340 h 975360"/>
              <a:gd name="connsiteX39" fmla="*/ 838200 w 7871460"/>
              <a:gd name="connsiteY39" fmla="*/ 114300 h 975360"/>
              <a:gd name="connsiteX40" fmla="*/ 769620 w 7871460"/>
              <a:gd name="connsiteY40" fmla="*/ 121920 h 975360"/>
              <a:gd name="connsiteX41" fmla="*/ 266700 w 7871460"/>
              <a:gd name="connsiteY41" fmla="*/ 205740 h 975360"/>
              <a:gd name="connsiteX42" fmla="*/ 0 w 7871460"/>
              <a:gd name="connsiteY42" fmla="*/ 23622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871460" h="975360">
                <a:moveTo>
                  <a:pt x="0" y="236220"/>
                </a:moveTo>
                <a:lnTo>
                  <a:pt x="22860" y="457200"/>
                </a:lnTo>
                <a:lnTo>
                  <a:pt x="182880" y="419100"/>
                </a:lnTo>
                <a:lnTo>
                  <a:pt x="449580" y="342900"/>
                </a:lnTo>
                <a:lnTo>
                  <a:pt x="1257300" y="228600"/>
                </a:lnTo>
                <a:lnTo>
                  <a:pt x="1615440" y="205740"/>
                </a:lnTo>
                <a:lnTo>
                  <a:pt x="1706880" y="205740"/>
                </a:lnTo>
                <a:lnTo>
                  <a:pt x="4145280" y="320040"/>
                </a:lnTo>
                <a:lnTo>
                  <a:pt x="4465320" y="419100"/>
                </a:lnTo>
                <a:lnTo>
                  <a:pt x="5433060" y="403860"/>
                </a:lnTo>
                <a:lnTo>
                  <a:pt x="5593080" y="975360"/>
                </a:lnTo>
                <a:lnTo>
                  <a:pt x="6042660" y="792480"/>
                </a:lnTo>
                <a:lnTo>
                  <a:pt x="6682740" y="502920"/>
                </a:lnTo>
                <a:lnTo>
                  <a:pt x="6972300" y="441960"/>
                </a:lnTo>
                <a:lnTo>
                  <a:pt x="7071360" y="419100"/>
                </a:lnTo>
                <a:lnTo>
                  <a:pt x="7688580" y="198120"/>
                </a:lnTo>
                <a:lnTo>
                  <a:pt x="7871460" y="68580"/>
                </a:lnTo>
                <a:lnTo>
                  <a:pt x="7726680" y="0"/>
                </a:lnTo>
                <a:lnTo>
                  <a:pt x="6987540" y="129540"/>
                </a:lnTo>
                <a:cubicBezTo>
                  <a:pt x="6896176" y="120404"/>
                  <a:pt x="6936867" y="121920"/>
                  <a:pt x="6865620" y="121920"/>
                </a:cubicBezTo>
                <a:lnTo>
                  <a:pt x="6271260" y="152400"/>
                </a:lnTo>
                <a:lnTo>
                  <a:pt x="6195060" y="152400"/>
                </a:lnTo>
                <a:lnTo>
                  <a:pt x="5547360" y="198120"/>
                </a:lnTo>
                <a:cubicBezTo>
                  <a:pt x="5476300" y="213911"/>
                  <a:pt x="5502198" y="213360"/>
                  <a:pt x="5471160" y="213360"/>
                </a:cubicBezTo>
                <a:lnTo>
                  <a:pt x="4739640" y="266700"/>
                </a:lnTo>
                <a:cubicBezTo>
                  <a:pt x="4653321" y="282394"/>
                  <a:pt x="4684218" y="281940"/>
                  <a:pt x="4648200" y="281940"/>
                </a:cubicBezTo>
                <a:lnTo>
                  <a:pt x="4389120" y="266700"/>
                </a:lnTo>
                <a:lnTo>
                  <a:pt x="4046220" y="220980"/>
                </a:lnTo>
                <a:lnTo>
                  <a:pt x="3901440" y="220980"/>
                </a:lnTo>
                <a:lnTo>
                  <a:pt x="3261360" y="198120"/>
                </a:lnTo>
                <a:lnTo>
                  <a:pt x="3192780" y="190500"/>
                </a:lnTo>
                <a:lnTo>
                  <a:pt x="2766060" y="91440"/>
                </a:lnTo>
                <a:lnTo>
                  <a:pt x="2667000" y="83820"/>
                </a:lnTo>
                <a:lnTo>
                  <a:pt x="2339340" y="22860"/>
                </a:lnTo>
                <a:lnTo>
                  <a:pt x="2179320" y="22860"/>
                </a:lnTo>
                <a:lnTo>
                  <a:pt x="1844040" y="0"/>
                </a:lnTo>
                <a:cubicBezTo>
                  <a:pt x="1772936" y="7900"/>
                  <a:pt x="1798461" y="7620"/>
                  <a:pt x="1767840" y="7620"/>
                </a:cubicBezTo>
                <a:lnTo>
                  <a:pt x="1379220" y="38100"/>
                </a:lnTo>
                <a:lnTo>
                  <a:pt x="1310640" y="53340"/>
                </a:lnTo>
                <a:lnTo>
                  <a:pt x="838200" y="114300"/>
                </a:lnTo>
                <a:lnTo>
                  <a:pt x="769620" y="121920"/>
                </a:lnTo>
                <a:lnTo>
                  <a:pt x="266700" y="205740"/>
                </a:lnTo>
                <a:lnTo>
                  <a:pt x="0" y="23622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538E79CD-FDB0-3E05-9184-B8AA41068133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2731020" y="3502526"/>
            <a:ext cx="1827351" cy="1216014"/>
            <a:chOff x="3350161" y="3736183"/>
            <a:chExt cx="1827351" cy="1216014"/>
          </a:xfrm>
        </p:grpSpPr>
        <p:sp>
          <p:nvSpPr>
            <p:cNvPr id="74" name="Flèche : courbe vers la gauche 73">
              <a:extLst>
                <a:ext uri="{FF2B5EF4-FFF2-40B4-BE49-F238E27FC236}">
                  <a16:creationId xmlns:a16="http://schemas.microsoft.com/office/drawing/2014/main" id="{5933A41E-FF30-6233-4246-8F5784AFA239}"/>
                </a:ext>
              </a:extLst>
            </p:cNvPr>
            <p:cNvSpPr/>
            <p:nvPr/>
          </p:nvSpPr>
          <p:spPr>
            <a:xfrm rot="20593971" flipV="1">
              <a:off x="3350161" y="3736183"/>
              <a:ext cx="396240" cy="977049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5" name="Flèche : courbe vers la gauche 74">
              <a:extLst>
                <a:ext uri="{FF2B5EF4-FFF2-40B4-BE49-F238E27FC236}">
                  <a16:creationId xmlns:a16="http://schemas.microsoft.com/office/drawing/2014/main" id="{286FAF1D-2E4F-E05D-0DC2-852E923F56DC}"/>
                </a:ext>
              </a:extLst>
            </p:cNvPr>
            <p:cNvSpPr/>
            <p:nvPr/>
          </p:nvSpPr>
          <p:spPr>
            <a:xfrm rot="20593971" flipH="1" flipV="1">
              <a:off x="4787823" y="3975148"/>
              <a:ext cx="389689" cy="977049"/>
            </a:xfrm>
            <a:prstGeom prst="curvedLef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6E17D3A7-93F0-B20B-9B10-32122DCB5659}"/>
                </a:ext>
              </a:extLst>
            </p:cNvPr>
            <p:cNvSpPr txBox="1"/>
            <p:nvPr/>
          </p:nvSpPr>
          <p:spPr>
            <a:xfrm>
              <a:off x="3818731" y="4200114"/>
              <a:ext cx="861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/>
                <a:t>Ouverture vers les berges</a:t>
              </a:r>
            </a:p>
          </p:txBody>
        </p:sp>
      </p:grpSp>
      <p:sp>
        <p:nvSpPr>
          <p:cNvPr id="77" name="ZoneTexte 76">
            <a:extLst>
              <a:ext uri="{FF2B5EF4-FFF2-40B4-BE49-F238E27FC236}">
                <a16:creationId xmlns:a16="http://schemas.microsoft.com/office/drawing/2014/main" id="{01B24BAC-B4AC-32A5-16CD-71F38AE178C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1921" y="2492094"/>
            <a:ext cx="6621351" cy="261610"/>
          </a:xfrm>
          <a:prstGeom prst="rect">
            <a:avLst/>
          </a:prstGeom>
          <a:solidFill>
            <a:srgbClr val="873AC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488"/>
              </a:spcAft>
            </a:pPr>
            <a:r>
              <a:rPr lang="fr-FR" sz="1100" spc="81" dirty="0"/>
              <a:t>Réorganisation de la circulation</a:t>
            </a:r>
          </a:p>
        </p:txBody>
      </p:sp>
      <p:sp>
        <p:nvSpPr>
          <p:cNvPr id="79" name="Titre 1">
            <a:extLst>
              <a:ext uri="{FF2B5EF4-FFF2-40B4-BE49-F238E27FC236}">
                <a16:creationId xmlns:a16="http://schemas.microsoft.com/office/drawing/2014/main" id="{052A7F9B-9E94-C17D-CE73-1371832C01AB}"/>
              </a:ext>
            </a:extLst>
          </p:cNvPr>
          <p:cNvSpPr txBox="1">
            <a:spLocks/>
          </p:cNvSpPr>
          <p:nvPr/>
        </p:nvSpPr>
        <p:spPr>
          <a:xfrm>
            <a:off x="450769" y="155303"/>
            <a:ext cx="7859972" cy="11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 urbaine 2025</a:t>
            </a:r>
          </a:p>
        </p:txBody>
      </p:sp>
    </p:spTree>
    <p:extLst>
      <p:ext uri="{BB962C8B-B14F-4D97-AF65-F5344CB8AC3E}">
        <p14:creationId xmlns:p14="http://schemas.microsoft.com/office/powerpoint/2010/main" val="424028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4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91999-F30A-90E6-F3F6-F9406F17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702032-82BF-1DD0-5FDD-9BD7D6A54B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304028A-2C41-8A74-7B99-B0426BD6CB8C}"/>
              </a:ext>
            </a:extLst>
          </p:cNvPr>
          <p:cNvSpPr txBox="1">
            <a:spLocks/>
          </p:cNvSpPr>
          <p:nvPr/>
        </p:nvSpPr>
        <p:spPr>
          <a:xfrm>
            <a:off x="642014" y="2838179"/>
            <a:ext cx="7859972" cy="1181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0048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149486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166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Thème Office</vt:lpstr>
      <vt:lpstr>PowerPoint Presentation</vt:lpstr>
      <vt:lpstr>Schéma de circulation actuel</vt:lpstr>
      <vt:lpstr>Schéma de circulation futur</vt:lpstr>
      <vt:lpstr>PowerPoint Presentation</vt:lpstr>
      <vt:lpstr>PowerPoint Presentation</vt:lpstr>
      <vt:lpstr>PowerPoint Presentation</vt:lpstr>
    </vt:vector>
  </TitlesOfParts>
  <Company>VILLE D'ILLKIRCH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Stéphien NAILI</dc:creator>
  <cp:lastModifiedBy>Vincent TISSOT</cp:lastModifiedBy>
  <cp:revision>13</cp:revision>
  <cp:lastPrinted>2023-06-22T09:46:36Z</cp:lastPrinted>
  <dcterms:created xsi:type="dcterms:W3CDTF">2023-02-08T14:59:49Z</dcterms:created>
  <dcterms:modified xsi:type="dcterms:W3CDTF">2025-01-29T14:29:48Z</dcterms:modified>
</cp:coreProperties>
</file>