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98" r:id="rId3"/>
    <p:sldId id="299" r:id="rId4"/>
    <p:sldId id="297" r:id="rId5"/>
    <p:sldId id="295" r:id="rId6"/>
    <p:sldId id="277" r:id="rId7"/>
    <p:sldId id="276" r:id="rId8"/>
    <p:sldId id="279" r:id="rId9"/>
    <p:sldId id="257" r:id="rId10"/>
    <p:sldId id="265" r:id="rId11"/>
    <p:sldId id="259" r:id="rId12"/>
    <p:sldId id="267" r:id="rId13"/>
    <p:sldId id="263" r:id="rId14"/>
    <p:sldId id="268" r:id="rId15"/>
    <p:sldId id="269" r:id="rId16"/>
    <p:sldId id="273" r:id="rId17"/>
    <p:sldId id="274" r:id="rId18"/>
    <p:sldId id="283" r:id="rId19"/>
    <p:sldId id="289" r:id="rId20"/>
    <p:sldId id="300" r:id="rId21"/>
    <p:sldId id="284" r:id="rId22"/>
    <p:sldId id="290" r:id="rId23"/>
    <p:sldId id="301" r:id="rId24"/>
    <p:sldId id="286" r:id="rId25"/>
    <p:sldId id="291" r:id="rId26"/>
    <p:sldId id="302" r:id="rId27"/>
    <p:sldId id="292" r:id="rId28"/>
    <p:sldId id="294"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A83EF4-816C-C8A9-E198-B4DC1BF0BBBA}" v="1394" dt="2023-11-23T17:07:11.783"/>
    <p1510:client id="{2E2B0B42-0C35-A7D2-90C2-E6340704C993}" v="39" dt="2023-11-23T12:44:42.260"/>
    <p1510:client id="{DFEFA621-1BAD-08DE-ECA9-412C10FBAF6A}" v="1010" dt="2023-11-23T12:36:38.889"/>
    <p1510:client id="{E1B8F1D7-DC9F-9D43-F78C-31ED3E25F58E}" v="1" dt="2023-11-29T08:11:16.0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8" autoAdjust="0"/>
    <p:restoredTop sz="94660"/>
  </p:normalViewPr>
  <p:slideViewPr>
    <p:cSldViewPr snapToGrid="0">
      <p:cViewPr varScale="1">
        <p:scale>
          <a:sx n="112" d="100"/>
          <a:sy n="112" d="100"/>
        </p:scale>
        <p:origin x="151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FE8CF72B-431F-4B7F-A32B-B4CF56C317BF}" type="datetimeFigureOut">
              <a:rPr lang="fr-FR" smtClean="0"/>
              <a:t>30/11/2023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AAB6133-679C-4C42-9275-08723D7FDD5F}" type="slidenum">
              <a:rPr lang="fr-FR" smtClean="0"/>
              <a:t>‹#›</a:t>
            </a:fld>
            <a:endParaRPr lang="fr-FR"/>
          </a:p>
        </p:txBody>
      </p:sp>
    </p:spTree>
    <p:extLst>
      <p:ext uri="{BB962C8B-B14F-4D97-AF65-F5344CB8AC3E}">
        <p14:creationId xmlns:p14="http://schemas.microsoft.com/office/powerpoint/2010/main" val="2579403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E8CF72B-431F-4B7F-A32B-B4CF56C317BF}" type="datetimeFigureOut">
              <a:rPr lang="fr-FR" smtClean="0"/>
              <a:t>30/11/2023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AAB6133-679C-4C42-9275-08723D7FDD5F}" type="slidenum">
              <a:rPr lang="fr-FR" smtClean="0"/>
              <a:t>‹#›</a:t>
            </a:fld>
            <a:endParaRPr lang="fr-FR"/>
          </a:p>
        </p:txBody>
      </p:sp>
    </p:spTree>
    <p:extLst>
      <p:ext uri="{BB962C8B-B14F-4D97-AF65-F5344CB8AC3E}">
        <p14:creationId xmlns:p14="http://schemas.microsoft.com/office/powerpoint/2010/main" val="31103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E8CF72B-431F-4B7F-A32B-B4CF56C317BF}" type="datetimeFigureOut">
              <a:rPr lang="fr-FR" smtClean="0"/>
              <a:t>30/11/2023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AAB6133-679C-4C42-9275-08723D7FDD5F}" type="slidenum">
              <a:rPr lang="fr-FR" smtClean="0"/>
              <a:t>‹#›</a:t>
            </a:fld>
            <a:endParaRPr lang="fr-FR"/>
          </a:p>
        </p:txBody>
      </p:sp>
    </p:spTree>
    <p:extLst>
      <p:ext uri="{BB962C8B-B14F-4D97-AF65-F5344CB8AC3E}">
        <p14:creationId xmlns:p14="http://schemas.microsoft.com/office/powerpoint/2010/main" val="707524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E8CF72B-431F-4B7F-A32B-B4CF56C317BF}" type="datetimeFigureOut">
              <a:rPr lang="fr-FR" smtClean="0"/>
              <a:t>30/11/2023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AAB6133-679C-4C42-9275-08723D7FDD5F}" type="slidenum">
              <a:rPr lang="fr-FR" smtClean="0"/>
              <a:t>‹#›</a:t>
            </a:fld>
            <a:endParaRPr lang="fr-FR"/>
          </a:p>
        </p:txBody>
      </p:sp>
    </p:spTree>
    <p:extLst>
      <p:ext uri="{BB962C8B-B14F-4D97-AF65-F5344CB8AC3E}">
        <p14:creationId xmlns:p14="http://schemas.microsoft.com/office/powerpoint/2010/main" val="3393076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FE8CF72B-431F-4B7F-A32B-B4CF56C317BF}" type="datetimeFigureOut">
              <a:rPr lang="fr-FR" smtClean="0"/>
              <a:t>30/11/2023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AAB6133-679C-4C42-9275-08723D7FDD5F}" type="slidenum">
              <a:rPr lang="fr-FR" smtClean="0"/>
              <a:t>‹#›</a:t>
            </a:fld>
            <a:endParaRPr lang="fr-FR"/>
          </a:p>
        </p:txBody>
      </p:sp>
    </p:spTree>
    <p:extLst>
      <p:ext uri="{BB962C8B-B14F-4D97-AF65-F5344CB8AC3E}">
        <p14:creationId xmlns:p14="http://schemas.microsoft.com/office/powerpoint/2010/main" val="3568171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E8CF72B-431F-4B7F-A32B-B4CF56C317BF}" type="datetimeFigureOut">
              <a:rPr lang="fr-FR" smtClean="0"/>
              <a:t>30/11/2023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AAB6133-679C-4C42-9275-08723D7FDD5F}" type="slidenum">
              <a:rPr lang="fr-FR" smtClean="0"/>
              <a:t>‹#›</a:t>
            </a:fld>
            <a:endParaRPr lang="fr-FR"/>
          </a:p>
        </p:txBody>
      </p:sp>
    </p:spTree>
    <p:extLst>
      <p:ext uri="{BB962C8B-B14F-4D97-AF65-F5344CB8AC3E}">
        <p14:creationId xmlns:p14="http://schemas.microsoft.com/office/powerpoint/2010/main" val="1453818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E8CF72B-431F-4B7F-A32B-B4CF56C317BF}" type="datetimeFigureOut">
              <a:rPr lang="fr-FR" smtClean="0"/>
              <a:t>30/11/2023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6AAB6133-679C-4C42-9275-08723D7FDD5F}" type="slidenum">
              <a:rPr lang="fr-FR" smtClean="0"/>
              <a:t>‹#›</a:t>
            </a:fld>
            <a:endParaRPr lang="fr-FR"/>
          </a:p>
        </p:txBody>
      </p:sp>
    </p:spTree>
    <p:extLst>
      <p:ext uri="{BB962C8B-B14F-4D97-AF65-F5344CB8AC3E}">
        <p14:creationId xmlns:p14="http://schemas.microsoft.com/office/powerpoint/2010/main" val="1748348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FE8CF72B-431F-4B7F-A32B-B4CF56C317BF}" type="datetimeFigureOut">
              <a:rPr lang="fr-FR" smtClean="0"/>
              <a:t>30/11/2023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AAB6133-679C-4C42-9275-08723D7FDD5F}" type="slidenum">
              <a:rPr lang="fr-FR" smtClean="0"/>
              <a:t>‹#›</a:t>
            </a:fld>
            <a:endParaRPr lang="fr-FR"/>
          </a:p>
        </p:txBody>
      </p:sp>
    </p:spTree>
    <p:extLst>
      <p:ext uri="{BB962C8B-B14F-4D97-AF65-F5344CB8AC3E}">
        <p14:creationId xmlns:p14="http://schemas.microsoft.com/office/powerpoint/2010/main" val="4210005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8CF72B-431F-4B7F-A32B-B4CF56C317BF}" type="datetimeFigureOut">
              <a:rPr lang="fr-FR" smtClean="0"/>
              <a:t>30/11/2023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AAB6133-679C-4C42-9275-08723D7FDD5F}" type="slidenum">
              <a:rPr lang="fr-FR" smtClean="0"/>
              <a:t>‹#›</a:t>
            </a:fld>
            <a:endParaRPr lang="fr-FR"/>
          </a:p>
        </p:txBody>
      </p:sp>
    </p:spTree>
    <p:extLst>
      <p:ext uri="{BB962C8B-B14F-4D97-AF65-F5344CB8AC3E}">
        <p14:creationId xmlns:p14="http://schemas.microsoft.com/office/powerpoint/2010/main" val="4081455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FE8CF72B-431F-4B7F-A32B-B4CF56C317BF}" type="datetimeFigureOut">
              <a:rPr lang="fr-FR" smtClean="0"/>
              <a:t>30/11/2023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AAB6133-679C-4C42-9275-08723D7FDD5F}" type="slidenum">
              <a:rPr lang="fr-FR" smtClean="0"/>
              <a:t>‹#›</a:t>
            </a:fld>
            <a:endParaRPr lang="fr-FR"/>
          </a:p>
        </p:txBody>
      </p:sp>
    </p:spTree>
    <p:extLst>
      <p:ext uri="{BB962C8B-B14F-4D97-AF65-F5344CB8AC3E}">
        <p14:creationId xmlns:p14="http://schemas.microsoft.com/office/powerpoint/2010/main" val="6986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FE8CF72B-431F-4B7F-A32B-B4CF56C317BF}" type="datetimeFigureOut">
              <a:rPr lang="fr-FR" smtClean="0"/>
              <a:t>30/11/2023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AAB6133-679C-4C42-9275-08723D7FDD5F}" type="slidenum">
              <a:rPr lang="fr-FR" smtClean="0"/>
              <a:t>‹#›</a:t>
            </a:fld>
            <a:endParaRPr lang="fr-FR"/>
          </a:p>
        </p:txBody>
      </p:sp>
    </p:spTree>
    <p:extLst>
      <p:ext uri="{BB962C8B-B14F-4D97-AF65-F5344CB8AC3E}">
        <p14:creationId xmlns:p14="http://schemas.microsoft.com/office/powerpoint/2010/main" val="3668704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8CF72B-431F-4B7F-A32B-B4CF56C317BF}" type="datetimeFigureOut">
              <a:rPr lang="fr-FR" smtClean="0"/>
              <a:t>30/11/2023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AB6133-679C-4C42-9275-08723D7FDD5F}" type="slidenum">
              <a:rPr lang="fr-FR" smtClean="0"/>
              <a:t>‹#›</a:t>
            </a:fld>
            <a:endParaRPr lang="fr-FR"/>
          </a:p>
        </p:txBody>
      </p:sp>
    </p:spTree>
    <p:extLst>
      <p:ext uri="{BB962C8B-B14F-4D97-AF65-F5344CB8AC3E}">
        <p14:creationId xmlns:p14="http://schemas.microsoft.com/office/powerpoint/2010/main" val="6384885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ZoneTexte 5"/>
          <p:cNvSpPr txBox="1"/>
          <p:nvPr/>
        </p:nvSpPr>
        <p:spPr>
          <a:xfrm>
            <a:off x="519545" y="2566685"/>
            <a:ext cx="8104909" cy="3477875"/>
          </a:xfrm>
          <a:prstGeom prst="rect">
            <a:avLst/>
          </a:prstGeom>
          <a:noFill/>
        </p:spPr>
        <p:txBody>
          <a:bodyPr wrap="square" lIns="91440" tIns="45720" rIns="91440" bIns="45720" rtlCol="0" anchor="t">
            <a:spAutoFit/>
          </a:bodyPr>
          <a:lstStyle/>
          <a:p>
            <a:pPr algn="ctr"/>
            <a:r>
              <a:rPr lang="fr-FR" sz="4400" b="1" dirty="0">
                <a:solidFill>
                  <a:srgbClr val="00489A"/>
                </a:solidFill>
                <a:latin typeface="Arial"/>
                <a:cs typeface="Arial"/>
              </a:rPr>
              <a:t>PROJET DE VEGETALISATION </a:t>
            </a:r>
            <a:endParaRPr lang="fr-FR" sz="4400" b="1" dirty="0">
              <a:solidFill>
                <a:srgbClr val="00489A"/>
              </a:solidFill>
              <a:latin typeface="Arial" panose="020B0604020202020204" pitchFamily="34" charset="0"/>
              <a:cs typeface="Arial" panose="020B0604020202020204" pitchFamily="34" charset="0"/>
            </a:endParaRPr>
          </a:p>
          <a:p>
            <a:pPr algn="ctr"/>
            <a:r>
              <a:rPr lang="fr-FR" sz="4400" b="1" dirty="0">
                <a:solidFill>
                  <a:srgbClr val="00489A"/>
                </a:solidFill>
                <a:latin typeface="Arial"/>
                <a:cs typeface="Arial"/>
              </a:rPr>
              <a:t>DU FORUM DE L’ILL</a:t>
            </a:r>
          </a:p>
          <a:p>
            <a:pPr algn="ctr"/>
            <a:endParaRPr lang="fr-FR" sz="4400" b="1" dirty="0">
              <a:solidFill>
                <a:srgbClr val="00489A"/>
              </a:solidFill>
              <a:latin typeface="Arial" panose="020B0604020202020204" pitchFamily="34" charset="0"/>
              <a:cs typeface="Arial" panose="020B0604020202020204" pitchFamily="34" charset="0"/>
            </a:endParaRPr>
          </a:p>
          <a:p>
            <a:r>
              <a:rPr lang="fr-FR" sz="4400" b="1" dirty="0">
                <a:solidFill>
                  <a:srgbClr val="00489A"/>
                </a:solidFill>
                <a:latin typeface="Arial" panose="020B0604020202020204" pitchFamily="34" charset="0"/>
                <a:cs typeface="Arial" panose="020B0604020202020204" pitchFamily="34" charset="0"/>
              </a:rPr>
              <a:t> </a:t>
            </a:r>
          </a:p>
        </p:txBody>
      </p:sp>
      <p:pic>
        <p:nvPicPr>
          <p:cNvPr id="10" name="Image 9">
            <a:extLst>
              <a:ext uri="{FF2B5EF4-FFF2-40B4-BE49-F238E27FC236}">
                <a16:creationId xmlns:a16="http://schemas.microsoft.com/office/drawing/2014/main" id="{A5927E89-52CA-5F8F-CC24-CCEA37185504}"/>
              </a:ext>
            </a:extLst>
          </p:cNvPr>
          <p:cNvPicPr>
            <a:picLocks noChangeAspect="1"/>
          </p:cNvPicPr>
          <p:nvPr/>
        </p:nvPicPr>
        <p:blipFill>
          <a:blip r:embed="rId3"/>
          <a:stretch>
            <a:fillRect/>
          </a:stretch>
        </p:blipFill>
        <p:spPr>
          <a:xfrm>
            <a:off x="429254" y="587049"/>
            <a:ext cx="2595957" cy="1086187"/>
          </a:xfrm>
          <a:prstGeom prst="rect">
            <a:avLst/>
          </a:prstGeom>
        </p:spPr>
      </p:pic>
    </p:spTree>
    <p:extLst>
      <p:ext uri="{BB962C8B-B14F-4D97-AF65-F5344CB8AC3E}">
        <p14:creationId xmlns:p14="http://schemas.microsoft.com/office/powerpoint/2010/main" val="703299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re 1"/>
          <p:cNvSpPr>
            <a:spLocks noGrp="1"/>
          </p:cNvSpPr>
          <p:nvPr>
            <p:ph type="title"/>
          </p:nvPr>
        </p:nvSpPr>
        <p:spPr>
          <a:xfrm>
            <a:off x="2850832" y="681037"/>
            <a:ext cx="4170349" cy="1181642"/>
          </a:xfrm>
        </p:spPr>
        <p:txBody>
          <a:bodyPr>
            <a:normAutofit/>
          </a:bodyPr>
          <a:lstStyle/>
          <a:p>
            <a:r>
              <a:rPr lang="fr-FR" sz="3600" b="1" dirty="0">
                <a:solidFill>
                  <a:srgbClr val="00489A"/>
                </a:solidFill>
                <a:latin typeface="Arial"/>
                <a:cs typeface="Arial"/>
              </a:rPr>
              <a:t>Zoom sur zone 1</a:t>
            </a:r>
          </a:p>
        </p:txBody>
      </p:sp>
      <p:pic>
        <p:nvPicPr>
          <p:cNvPr id="4" name="Espace réservé du contenu 3">
            <a:extLst>
              <a:ext uri="{FF2B5EF4-FFF2-40B4-BE49-F238E27FC236}">
                <a16:creationId xmlns:a16="http://schemas.microsoft.com/office/drawing/2014/main" id="{8FC34009-DBA7-59FC-53DF-FA355CFD716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4445" y="1719028"/>
            <a:ext cx="5235110" cy="4650479"/>
          </a:xfrm>
          <a:prstGeom prst="rect">
            <a:avLst/>
          </a:prstGeom>
        </p:spPr>
      </p:pic>
      <p:pic>
        <p:nvPicPr>
          <p:cNvPr id="7" name="Image 6">
            <a:extLst>
              <a:ext uri="{FF2B5EF4-FFF2-40B4-BE49-F238E27FC236}">
                <a16:creationId xmlns:a16="http://schemas.microsoft.com/office/drawing/2014/main" id="{AE215C0C-F452-DFD5-014A-D892F3056626}"/>
              </a:ext>
            </a:extLst>
          </p:cNvPr>
          <p:cNvPicPr>
            <a:picLocks noChangeAspect="1"/>
          </p:cNvPicPr>
          <p:nvPr/>
        </p:nvPicPr>
        <p:blipFill>
          <a:blip r:embed="rId4"/>
          <a:stretch>
            <a:fillRect/>
          </a:stretch>
        </p:blipFill>
        <p:spPr>
          <a:xfrm>
            <a:off x="506166" y="488493"/>
            <a:ext cx="1834875" cy="767739"/>
          </a:xfrm>
          <a:prstGeom prst="rect">
            <a:avLst/>
          </a:prstGeom>
        </p:spPr>
      </p:pic>
      <p:sp>
        <p:nvSpPr>
          <p:cNvPr id="11" name="ZoneTexte 10">
            <a:extLst>
              <a:ext uri="{FF2B5EF4-FFF2-40B4-BE49-F238E27FC236}">
                <a16:creationId xmlns:a16="http://schemas.microsoft.com/office/drawing/2014/main" id="{0526C217-2566-2D5A-0D1C-D370EE208B1A}"/>
              </a:ext>
            </a:extLst>
          </p:cNvPr>
          <p:cNvSpPr txBox="1"/>
          <p:nvPr/>
        </p:nvSpPr>
        <p:spPr>
          <a:xfrm>
            <a:off x="4414362" y="2836349"/>
            <a:ext cx="1093862" cy="461665"/>
          </a:xfrm>
          <a:prstGeom prst="rect">
            <a:avLst/>
          </a:prstGeom>
          <a:noFill/>
        </p:spPr>
        <p:txBody>
          <a:bodyPr wrap="square" rtlCol="0">
            <a:spAutoFit/>
          </a:bodyPr>
          <a:lstStyle/>
          <a:p>
            <a:r>
              <a:rPr lang="fr-FR" sz="2400" b="1" dirty="0">
                <a:solidFill>
                  <a:srgbClr val="002060"/>
                </a:solidFill>
              </a:rPr>
              <a:t>Zone 1</a:t>
            </a:r>
          </a:p>
        </p:txBody>
      </p:sp>
      <p:sp>
        <p:nvSpPr>
          <p:cNvPr id="13" name="ZoneTexte 12">
            <a:extLst>
              <a:ext uri="{FF2B5EF4-FFF2-40B4-BE49-F238E27FC236}">
                <a16:creationId xmlns:a16="http://schemas.microsoft.com/office/drawing/2014/main" id="{E254DC1B-FFDF-8CA3-6F43-B9812D6F091B}"/>
              </a:ext>
            </a:extLst>
          </p:cNvPr>
          <p:cNvSpPr txBox="1"/>
          <p:nvPr/>
        </p:nvSpPr>
        <p:spPr>
          <a:xfrm>
            <a:off x="2459917" y="2836350"/>
            <a:ext cx="1093862" cy="461665"/>
          </a:xfrm>
          <a:prstGeom prst="rect">
            <a:avLst/>
          </a:prstGeom>
          <a:noFill/>
        </p:spPr>
        <p:txBody>
          <a:bodyPr wrap="square" rtlCol="0">
            <a:spAutoFit/>
          </a:bodyPr>
          <a:lstStyle/>
          <a:p>
            <a:r>
              <a:rPr lang="fr-FR" sz="2400" b="1" dirty="0">
                <a:solidFill>
                  <a:srgbClr val="002060"/>
                </a:solidFill>
              </a:rPr>
              <a:t>Zone 2</a:t>
            </a:r>
          </a:p>
        </p:txBody>
      </p:sp>
      <p:sp>
        <p:nvSpPr>
          <p:cNvPr id="14" name="ZoneTexte 13">
            <a:extLst>
              <a:ext uri="{FF2B5EF4-FFF2-40B4-BE49-F238E27FC236}">
                <a16:creationId xmlns:a16="http://schemas.microsoft.com/office/drawing/2014/main" id="{F15A1299-9293-63F4-9E4D-F6C282D22C33}"/>
              </a:ext>
            </a:extLst>
          </p:cNvPr>
          <p:cNvSpPr txBox="1"/>
          <p:nvPr/>
        </p:nvSpPr>
        <p:spPr>
          <a:xfrm>
            <a:off x="3443955" y="4832227"/>
            <a:ext cx="1093862" cy="461665"/>
          </a:xfrm>
          <a:prstGeom prst="rect">
            <a:avLst/>
          </a:prstGeom>
          <a:noFill/>
        </p:spPr>
        <p:txBody>
          <a:bodyPr wrap="square" rtlCol="0">
            <a:spAutoFit/>
          </a:bodyPr>
          <a:lstStyle/>
          <a:p>
            <a:r>
              <a:rPr lang="fr-FR" sz="2400" b="1" dirty="0">
                <a:solidFill>
                  <a:srgbClr val="002060"/>
                </a:solidFill>
              </a:rPr>
              <a:t>Zone 3</a:t>
            </a:r>
          </a:p>
        </p:txBody>
      </p:sp>
      <p:sp>
        <p:nvSpPr>
          <p:cNvPr id="16" name="Forme libre : forme 15">
            <a:extLst>
              <a:ext uri="{FF2B5EF4-FFF2-40B4-BE49-F238E27FC236}">
                <a16:creationId xmlns:a16="http://schemas.microsoft.com/office/drawing/2014/main" id="{424ACD4F-D687-AE61-4ECE-9DD659B306BC}"/>
              </a:ext>
            </a:extLst>
          </p:cNvPr>
          <p:cNvSpPr/>
          <p:nvPr/>
        </p:nvSpPr>
        <p:spPr>
          <a:xfrm>
            <a:off x="2110811" y="3631963"/>
            <a:ext cx="1982625" cy="418744"/>
          </a:xfrm>
          <a:custGeom>
            <a:avLst/>
            <a:gdLst>
              <a:gd name="connsiteX0" fmla="*/ 1982625 w 1982625"/>
              <a:gd name="connsiteY0" fmla="*/ 0 h 418744"/>
              <a:gd name="connsiteX1" fmla="*/ 1657884 w 1982625"/>
              <a:gd name="connsiteY1" fmla="*/ 213644 h 418744"/>
              <a:gd name="connsiteX2" fmla="*/ 1589518 w 1982625"/>
              <a:gd name="connsiteY2" fmla="*/ 418744 h 418744"/>
              <a:gd name="connsiteX3" fmla="*/ 0 w 1982625"/>
              <a:gd name="connsiteY3" fmla="*/ 316194 h 418744"/>
            </a:gdLst>
            <a:ahLst/>
            <a:cxnLst>
              <a:cxn ang="0">
                <a:pos x="connsiteX0" y="connsiteY0"/>
              </a:cxn>
              <a:cxn ang="0">
                <a:pos x="connsiteX1" y="connsiteY1"/>
              </a:cxn>
              <a:cxn ang="0">
                <a:pos x="connsiteX2" y="connsiteY2"/>
              </a:cxn>
              <a:cxn ang="0">
                <a:pos x="connsiteX3" y="connsiteY3"/>
              </a:cxn>
            </a:cxnLst>
            <a:rect l="l" t="t" r="r" b="b"/>
            <a:pathLst>
              <a:path w="1982625" h="418744">
                <a:moveTo>
                  <a:pt x="1982625" y="0"/>
                </a:moveTo>
                <a:lnTo>
                  <a:pt x="1657884" y="213644"/>
                </a:lnTo>
                <a:lnTo>
                  <a:pt x="1589518" y="418744"/>
                </a:lnTo>
                <a:lnTo>
                  <a:pt x="0" y="316194"/>
                </a:ln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orme libre : forme 16">
            <a:extLst>
              <a:ext uri="{FF2B5EF4-FFF2-40B4-BE49-F238E27FC236}">
                <a16:creationId xmlns:a16="http://schemas.microsoft.com/office/drawing/2014/main" id="{C9B1EA2D-BE75-56D9-4569-042273FD8E57}"/>
              </a:ext>
            </a:extLst>
          </p:cNvPr>
          <p:cNvSpPr/>
          <p:nvPr/>
        </p:nvSpPr>
        <p:spPr>
          <a:xfrm>
            <a:off x="3307222" y="2281727"/>
            <a:ext cx="2538101" cy="3349952"/>
          </a:xfrm>
          <a:custGeom>
            <a:avLst/>
            <a:gdLst>
              <a:gd name="connsiteX0" fmla="*/ 0 w 2538101"/>
              <a:gd name="connsiteY0" fmla="*/ 0 h 3349952"/>
              <a:gd name="connsiteX1" fmla="*/ 564023 w 2538101"/>
              <a:gd name="connsiteY1" fmla="*/ 1153682 h 3349952"/>
              <a:gd name="connsiteX2" fmla="*/ 811851 w 2538101"/>
              <a:gd name="connsiteY2" fmla="*/ 1375873 h 3349952"/>
              <a:gd name="connsiteX3" fmla="*/ 1085316 w 2538101"/>
              <a:gd name="connsiteY3" fmla="*/ 1384419 h 3349952"/>
              <a:gd name="connsiteX4" fmla="*/ 1418602 w 2538101"/>
              <a:gd name="connsiteY4" fmla="*/ 1666430 h 3349952"/>
              <a:gd name="connsiteX5" fmla="*/ 1410057 w 2538101"/>
              <a:gd name="connsiteY5" fmla="*/ 2008262 h 3349952"/>
              <a:gd name="connsiteX6" fmla="*/ 1256232 w 2538101"/>
              <a:gd name="connsiteY6" fmla="*/ 2179178 h 3349952"/>
              <a:gd name="connsiteX7" fmla="*/ 2538101 w 2538101"/>
              <a:gd name="connsiteY7" fmla="*/ 3349952 h 3349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8101" h="3349952">
                <a:moveTo>
                  <a:pt x="0" y="0"/>
                </a:moveTo>
                <a:lnTo>
                  <a:pt x="564023" y="1153682"/>
                </a:lnTo>
                <a:lnTo>
                  <a:pt x="811851" y="1375873"/>
                </a:lnTo>
                <a:lnTo>
                  <a:pt x="1085316" y="1384419"/>
                </a:lnTo>
                <a:lnTo>
                  <a:pt x="1418602" y="1666430"/>
                </a:lnTo>
                <a:lnTo>
                  <a:pt x="1410057" y="2008262"/>
                </a:lnTo>
                <a:lnTo>
                  <a:pt x="1256232" y="2179178"/>
                </a:lnTo>
                <a:lnTo>
                  <a:pt x="2538101" y="3349952"/>
                </a:ln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orme libre : forme 17">
            <a:extLst>
              <a:ext uri="{FF2B5EF4-FFF2-40B4-BE49-F238E27FC236}">
                <a16:creationId xmlns:a16="http://schemas.microsoft.com/office/drawing/2014/main" id="{A09284C8-862C-2B27-5643-9F47FA37F965}"/>
              </a:ext>
            </a:extLst>
          </p:cNvPr>
          <p:cNvSpPr/>
          <p:nvPr/>
        </p:nvSpPr>
        <p:spPr>
          <a:xfrm>
            <a:off x="3700329" y="4050707"/>
            <a:ext cx="863125" cy="564022"/>
          </a:xfrm>
          <a:custGeom>
            <a:avLst/>
            <a:gdLst>
              <a:gd name="connsiteX0" fmla="*/ 0 w 863125"/>
              <a:gd name="connsiteY0" fmla="*/ 0 h 564022"/>
              <a:gd name="connsiteX1" fmla="*/ 145278 w 863125"/>
              <a:gd name="connsiteY1" fmla="*/ 341831 h 564022"/>
              <a:gd name="connsiteX2" fmla="*/ 324740 w 863125"/>
              <a:gd name="connsiteY2" fmla="*/ 546930 h 564022"/>
              <a:gd name="connsiteX3" fmla="*/ 546931 w 863125"/>
              <a:gd name="connsiteY3" fmla="*/ 564022 h 564022"/>
              <a:gd name="connsiteX4" fmla="*/ 752030 w 863125"/>
              <a:gd name="connsiteY4" fmla="*/ 512747 h 564022"/>
              <a:gd name="connsiteX5" fmla="*/ 863125 w 863125"/>
              <a:gd name="connsiteY5" fmla="*/ 418743 h 56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125" h="564022">
                <a:moveTo>
                  <a:pt x="0" y="0"/>
                </a:moveTo>
                <a:lnTo>
                  <a:pt x="145278" y="341831"/>
                </a:lnTo>
                <a:lnTo>
                  <a:pt x="324740" y="546930"/>
                </a:lnTo>
                <a:lnTo>
                  <a:pt x="546931" y="564022"/>
                </a:lnTo>
                <a:lnTo>
                  <a:pt x="752030" y="512747"/>
                </a:lnTo>
                <a:lnTo>
                  <a:pt x="863125" y="418743"/>
                </a:ln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5">
            <a:extLst>
              <a:ext uri="{FF2B5EF4-FFF2-40B4-BE49-F238E27FC236}">
                <a16:creationId xmlns:a16="http://schemas.microsoft.com/office/drawing/2014/main" id="{8110445B-F486-152B-87BF-A4EA84B18E59}"/>
              </a:ext>
            </a:extLst>
          </p:cNvPr>
          <p:cNvSpPr txBox="1"/>
          <p:nvPr/>
        </p:nvSpPr>
        <p:spPr>
          <a:xfrm>
            <a:off x="3408589" y="2183945"/>
            <a:ext cx="1612446" cy="612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4" name="Forme libre : forme 2">
            <a:extLst>
              <a:ext uri="{FF2B5EF4-FFF2-40B4-BE49-F238E27FC236}">
                <a16:creationId xmlns:a16="http://schemas.microsoft.com/office/drawing/2014/main" id="{A9F99615-11E6-5182-01EE-649E8D949477}"/>
              </a:ext>
            </a:extLst>
          </p:cNvPr>
          <p:cNvSpPr/>
          <p:nvPr/>
        </p:nvSpPr>
        <p:spPr>
          <a:xfrm>
            <a:off x="2129562" y="2283386"/>
            <a:ext cx="3743058" cy="3589234"/>
          </a:xfrm>
          <a:custGeom>
            <a:avLst/>
            <a:gdLst>
              <a:gd name="connsiteX0" fmla="*/ 1196411 w 3743058"/>
              <a:gd name="connsiteY0" fmla="*/ 0 h 3589234"/>
              <a:gd name="connsiteX1" fmla="*/ 1760434 w 3743058"/>
              <a:gd name="connsiteY1" fmla="*/ 1187866 h 3589234"/>
              <a:gd name="connsiteX2" fmla="*/ 1991170 w 3743058"/>
              <a:gd name="connsiteY2" fmla="*/ 1358782 h 3589234"/>
              <a:gd name="connsiteX3" fmla="*/ 2315910 w 3743058"/>
              <a:gd name="connsiteY3" fmla="*/ 1384419 h 3589234"/>
              <a:gd name="connsiteX4" fmla="*/ 2597922 w 3743058"/>
              <a:gd name="connsiteY4" fmla="*/ 1666430 h 3589234"/>
              <a:gd name="connsiteX5" fmla="*/ 2606467 w 3743058"/>
              <a:gd name="connsiteY5" fmla="*/ 2016808 h 3589234"/>
              <a:gd name="connsiteX6" fmla="*/ 2452643 w 3743058"/>
              <a:gd name="connsiteY6" fmla="*/ 2204815 h 3589234"/>
              <a:gd name="connsiteX7" fmla="*/ 3743058 w 3743058"/>
              <a:gd name="connsiteY7" fmla="*/ 3367043 h 3589234"/>
              <a:gd name="connsiteX8" fmla="*/ 2555193 w 3743058"/>
              <a:gd name="connsiteY8" fmla="*/ 3589234 h 3589234"/>
              <a:gd name="connsiteX9" fmla="*/ 1760434 w 3743058"/>
              <a:gd name="connsiteY9" fmla="*/ 3486684 h 3589234"/>
              <a:gd name="connsiteX10" fmla="*/ 837488 w 3743058"/>
              <a:gd name="connsiteY10" fmla="*/ 3204673 h 3589234"/>
              <a:gd name="connsiteX11" fmla="*/ 76912 w 3743058"/>
              <a:gd name="connsiteY11" fmla="*/ 2401369 h 3589234"/>
              <a:gd name="connsiteX12" fmla="*/ 0 w 3743058"/>
              <a:gd name="connsiteY12" fmla="*/ 1632247 h 3589234"/>
              <a:gd name="connsiteX13" fmla="*/ 170916 w 3743058"/>
              <a:gd name="connsiteY13" fmla="*/ 828942 h 3589234"/>
              <a:gd name="connsiteX14" fmla="*/ 769122 w 3743058"/>
              <a:gd name="connsiteY14" fmla="*/ 153825 h 3589234"/>
              <a:gd name="connsiteX15" fmla="*/ 1196411 w 3743058"/>
              <a:gd name="connsiteY15" fmla="*/ 0 h 358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3058" h="3589234">
                <a:moveTo>
                  <a:pt x="1196411" y="0"/>
                </a:moveTo>
                <a:lnTo>
                  <a:pt x="1760434" y="1187866"/>
                </a:lnTo>
                <a:lnTo>
                  <a:pt x="1991170" y="1358782"/>
                </a:lnTo>
                <a:lnTo>
                  <a:pt x="2315910" y="1384419"/>
                </a:lnTo>
                <a:lnTo>
                  <a:pt x="2597922" y="1666430"/>
                </a:lnTo>
                <a:lnTo>
                  <a:pt x="2606467" y="2016808"/>
                </a:lnTo>
                <a:lnTo>
                  <a:pt x="2452643" y="2204815"/>
                </a:lnTo>
                <a:lnTo>
                  <a:pt x="3743058" y="3367043"/>
                </a:lnTo>
                <a:lnTo>
                  <a:pt x="2555193" y="3589234"/>
                </a:lnTo>
                <a:lnTo>
                  <a:pt x="1760434" y="3486684"/>
                </a:lnTo>
                <a:lnTo>
                  <a:pt x="837488" y="3204673"/>
                </a:lnTo>
                <a:lnTo>
                  <a:pt x="76912" y="2401369"/>
                </a:lnTo>
                <a:lnTo>
                  <a:pt x="0" y="1632247"/>
                </a:lnTo>
                <a:lnTo>
                  <a:pt x="170916" y="828942"/>
                </a:lnTo>
                <a:lnTo>
                  <a:pt x="769122" y="153825"/>
                </a:lnTo>
                <a:lnTo>
                  <a:pt x="1196411" y="0"/>
                </a:lnTo>
                <a:close/>
              </a:path>
            </a:pathLst>
          </a:custGeom>
          <a:solidFill>
            <a:schemeClr val="accent1">
              <a:alpha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2" name="Rectangle 1">
            <a:extLst>
              <a:ext uri="{FF2B5EF4-FFF2-40B4-BE49-F238E27FC236}">
                <a16:creationId xmlns:a16="http://schemas.microsoft.com/office/drawing/2014/main" id="{570CBC53-8033-D511-0491-79248D88AE0F}"/>
              </a:ext>
            </a:extLst>
          </p:cNvPr>
          <p:cNvSpPr/>
          <p:nvPr/>
        </p:nvSpPr>
        <p:spPr>
          <a:xfrm>
            <a:off x="4265839" y="2704419"/>
            <a:ext cx="1377723" cy="65314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2402607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0" b="-50000"/>
          </a:stretch>
        </a:blip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re 1"/>
          <p:cNvSpPr>
            <a:spLocks noGrp="1"/>
          </p:cNvSpPr>
          <p:nvPr>
            <p:ph type="title"/>
          </p:nvPr>
        </p:nvSpPr>
        <p:spPr>
          <a:xfrm>
            <a:off x="3368592" y="770928"/>
            <a:ext cx="3049300" cy="767739"/>
          </a:xfrm>
        </p:spPr>
        <p:txBody>
          <a:bodyPr>
            <a:normAutofit/>
          </a:bodyPr>
          <a:lstStyle/>
          <a:p>
            <a:r>
              <a:rPr lang="fr-FR" sz="3600" b="1" dirty="0">
                <a:solidFill>
                  <a:srgbClr val="00489A"/>
                </a:solidFill>
                <a:latin typeface="Arial"/>
                <a:cs typeface="Arial"/>
              </a:rPr>
              <a:t>Zone 1 </a:t>
            </a:r>
            <a:endParaRPr lang="fr-FR" sz="3600" b="1" dirty="0">
              <a:solidFill>
                <a:srgbClr val="00489A"/>
              </a:solidFill>
              <a:latin typeface="Arial" panose="020B0604020202020204" pitchFamily="34" charset="0"/>
              <a:cs typeface="Arial" panose="020B0604020202020204" pitchFamily="34" charset="0"/>
            </a:endParaRPr>
          </a:p>
        </p:txBody>
      </p:sp>
      <p:sp>
        <p:nvSpPr>
          <p:cNvPr id="9" name="Espace réservé du contenu 2"/>
          <p:cNvSpPr>
            <a:spLocks noGrp="1"/>
          </p:cNvSpPr>
          <p:nvPr>
            <p:ph idx="1"/>
          </p:nvPr>
        </p:nvSpPr>
        <p:spPr>
          <a:xfrm>
            <a:off x="412208" y="1538667"/>
            <a:ext cx="8374442" cy="4973709"/>
          </a:xfrm>
        </p:spPr>
        <p:txBody>
          <a:bodyPr vert="horz" lIns="91440" tIns="45720" rIns="91440" bIns="45720" rtlCol="0" anchor="t">
            <a:noAutofit/>
          </a:bodyPr>
          <a:lstStyle/>
          <a:p>
            <a:pPr algn="just">
              <a:buFont typeface="Calibri" panose="020B0604020202020204" pitchFamily="34" charset="0"/>
              <a:buChar char="-"/>
            </a:pPr>
            <a:r>
              <a:rPr lang="fr-FR" sz="2000" dirty="0">
                <a:latin typeface="Arial"/>
                <a:cs typeface="Arial"/>
              </a:rPr>
              <a:t>La végétation est </a:t>
            </a:r>
            <a:r>
              <a:rPr lang="fr-FR" sz="2000" b="1" dirty="0">
                <a:latin typeface="Arial"/>
                <a:cs typeface="Arial"/>
              </a:rPr>
              <a:t>un mélange de strates herbacées, arbustives et arborées</a:t>
            </a:r>
            <a:r>
              <a:rPr lang="fr-FR" sz="2000" dirty="0">
                <a:latin typeface="Arial"/>
                <a:cs typeface="Arial"/>
              </a:rPr>
              <a:t>.</a:t>
            </a:r>
            <a:endParaRPr lang="en-US" sz="2000">
              <a:latin typeface="Arial"/>
              <a:ea typeface="Calibri" panose="020F0502020204030204"/>
              <a:cs typeface="Calibri" panose="020F0502020204030204"/>
            </a:endParaRPr>
          </a:p>
          <a:p>
            <a:pPr algn="just">
              <a:buFont typeface="Calibri" panose="020B0604020202020204" pitchFamily="34" charset="0"/>
              <a:buChar char="-"/>
            </a:pPr>
            <a:r>
              <a:rPr lang="fr-FR" sz="2000" dirty="0">
                <a:latin typeface="Arial"/>
                <a:cs typeface="Arial"/>
              </a:rPr>
              <a:t>Les strates arbustives et arborées seront composées d’une </a:t>
            </a:r>
            <a:r>
              <a:rPr lang="fr-FR" sz="2000" b="1" dirty="0">
                <a:latin typeface="Arial"/>
                <a:cs typeface="Arial"/>
              </a:rPr>
              <a:t>majorité de végétaux pionniers</a:t>
            </a:r>
            <a:r>
              <a:rPr lang="fr-FR" sz="2000" dirty="0">
                <a:latin typeface="Arial"/>
                <a:cs typeface="Arial"/>
              </a:rPr>
              <a:t> comme les saules, cornouillers, pruneliers, noisetiers, tilleuls, rosiers sauvages, merisiers, etc…</a:t>
            </a:r>
          </a:p>
          <a:p>
            <a:pPr algn="just">
              <a:buFont typeface="Calibri" panose="020B0604020202020204" pitchFamily="34" charset="0"/>
              <a:buChar char="-"/>
            </a:pPr>
            <a:r>
              <a:rPr lang="fr-FR" sz="2000" dirty="0">
                <a:latin typeface="Arial"/>
                <a:cs typeface="Arial"/>
              </a:rPr>
              <a:t>Au centre de cette zone se trouve le </a:t>
            </a:r>
            <a:r>
              <a:rPr lang="fr-FR" sz="2000" b="1" dirty="0">
                <a:latin typeface="Arial"/>
                <a:cs typeface="Arial"/>
              </a:rPr>
              <a:t>jardin de pluie</a:t>
            </a:r>
            <a:r>
              <a:rPr lang="fr-FR" sz="2000" dirty="0">
                <a:latin typeface="Arial"/>
                <a:cs typeface="Arial"/>
              </a:rPr>
              <a:t>. Ce bassin d’infiltration (= noue drainante) ne sera presque jamais en eau (mis à part lors des périodes de fortes pluies). Sa composition en galets du Rhin et autres matériaux drainants empêche la stagnation de l'eau. </a:t>
            </a:r>
            <a:r>
              <a:rPr lang="fr-FR" sz="2000" b="1" dirty="0">
                <a:latin typeface="Arial"/>
                <a:cs typeface="Arial"/>
              </a:rPr>
              <a:t>Ce n’est pas une mare mais bien une zone de collecte et d’infiltration des eaux de pluies</a:t>
            </a:r>
            <a:r>
              <a:rPr lang="fr-FR" sz="2000" dirty="0">
                <a:latin typeface="Arial"/>
                <a:cs typeface="Arial"/>
              </a:rPr>
              <a:t>.</a:t>
            </a:r>
          </a:p>
          <a:p>
            <a:pPr algn="just">
              <a:buFont typeface="Calibri" panose="020B0604020202020204" pitchFamily="34" charset="0"/>
              <a:buChar char="-"/>
            </a:pPr>
            <a:r>
              <a:rPr lang="fr-FR" sz="2000" dirty="0">
                <a:latin typeface="Arial"/>
                <a:cs typeface="Arial"/>
              </a:rPr>
              <a:t>Les assises actuelles en bois seront probablement conservées. Un diagnostic est prévu afin de vérifier leur durabilité car le bois est abîmé et les racines des arbres, contenues dans les bacs, peuvent affecter leur solidité.  </a:t>
            </a:r>
          </a:p>
        </p:txBody>
      </p:sp>
      <p:pic>
        <p:nvPicPr>
          <p:cNvPr id="4" name="Image 3">
            <a:extLst>
              <a:ext uri="{FF2B5EF4-FFF2-40B4-BE49-F238E27FC236}">
                <a16:creationId xmlns:a16="http://schemas.microsoft.com/office/drawing/2014/main" id="{FE0EADE6-7C8E-8577-317E-41A4283436C8}"/>
              </a:ext>
            </a:extLst>
          </p:cNvPr>
          <p:cNvPicPr>
            <a:picLocks noChangeAspect="1"/>
          </p:cNvPicPr>
          <p:nvPr/>
        </p:nvPicPr>
        <p:blipFill>
          <a:blip r:embed="rId4"/>
          <a:stretch>
            <a:fillRect/>
          </a:stretch>
        </p:blipFill>
        <p:spPr>
          <a:xfrm>
            <a:off x="412208" y="454800"/>
            <a:ext cx="1834875" cy="767739"/>
          </a:xfrm>
          <a:prstGeom prst="rect">
            <a:avLst/>
          </a:prstGeom>
        </p:spPr>
      </p:pic>
    </p:spTree>
    <p:extLst>
      <p:ext uri="{BB962C8B-B14F-4D97-AF65-F5344CB8AC3E}">
        <p14:creationId xmlns:p14="http://schemas.microsoft.com/office/powerpoint/2010/main" val="1681517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re 1"/>
          <p:cNvSpPr>
            <a:spLocks noGrp="1"/>
          </p:cNvSpPr>
          <p:nvPr>
            <p:ph type="title"/>
          </p:nvPr>
        </p:nvSpPr>
        <p:spPr>
          <a:xfrm>
            <a:off x="2850832" y="681037"/>
            <a:ext cx="4170349" cy="1181642"/>
          </a:xfrm>
        </p:spPr>
        <p:txBody>
          <a:bodyPr>
            <a:normAutofit/>
          </a:bodyPr>
          <a:lstStyle/>
          <a:p>
            <a:r>
              <a:rPr lang="fr-FR" sz="3600" b="1" dirty="0">
                <a:solidFill>
                  <a:srgbClr val="00489A"/>
                </a:solidFill>
                <a:latin typeface="Arial" panose="020B0604020202020204" pitchFamily="34" charset="0"/>
                <a:cs typeface="Arial" panose="020B0604020202020204" pitchFamily="34" charset="0"/>
              </a:rPr>
              <a:t>Zoom sur zone 2</a:t>
            </a:r>
          </a:p>
        </p:txBody>
      </p:sp>
      <p:pic>
        <p:nvPicPr>
          <p:cNvPr id="4" name="Espace réservé du contenu 3">
            <a:extLst>
              <a:ext uri="{FF2B5EF4-FFF2-40B4-BE49-F238E27FC236}">
                <a16:creationId xmlns:a16="http://schemas.microsoft.com/office/drawing/2014/main" id="{8FC34009-DBA7-59FC-53DF-FA355CFD716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4445" y="1719028"/>
            <a:ext cx="5235110" cy="4650479"/>
          </a:xfrm>
          <a:prstGeom prst="rect">
            <a:avLst/>
          </a:prstGeom>
        </p:spPr>
      </p:pic>
      <p:pic>
        <p:nvPicPr>
          <p:cNvPr id="7" name="Image 6">
            <a:extLst>
              <a:ext uri="{FF2B5EF4-FFF2-40B4-BE49-F238E27FC236}">
                <a16:creationId xmlns:a16="http://schemas.microsoft.com/office/drawing/2014/main" id="{AE215C0C-F452-DFD5-014A-D892F3056626}"/>
              </a:ext>
            </a:extLst>
          </p:cNvPr>
          <p:cNvPicPr>
            <a:picLocks noChangeAspect="1"/>
          </p:cNvPicPr>
          <p:nvPr/>
        </p:nvPicPr>
        <p:blipFill>
          <a:blip r:embed="rId4"/>
          <a:stretch>
            <a:fillRect/>
          </a:stretch>
        </p:blipFill>
        <p:spPr>
          <a:xfrm>
            <a:off x="506166" y="488493"/>
            <a:ext cx="1834875" cy="767739"/>
          </a:xfrm>
          <a:prstGeom prst="rect">
            <a:avLst/>
          </a:prstGeom>
        </p:spPr>
      </p:pic>
      <p:sp>
        <p:nvSpPr>
          <p:cNvPr id="11" name="ZoneTexte 10">
            <a:extLst>
              <a:ext uri="{FF2B5EF4-FFF2-40B4-BE49-F238E27FC236}">
                <a16:creationId xmlns:a16="http://schemas.microsoft.com/office/drawing/2014/main" id="{0526C217-2566-2D5A-0D1C-D370EE208B1A}"/>
              </a:ext>
            </a:extLst>
          </p:cNvPr>
          <p:cNvSpPr txBox="1"/>
          <p:nvPr/>
        </p:nvSpPr>
        <p:spPr>
          <a:xfrm>
            <a:off x="4414362" y="2836349"/>
            <a:ext cx="1093862" cy="461665"/>
          </a:xfrm>
          <a:prstGeom prst="rect">
            <a:avLst/>
          </a:prstGeom>
          <a:noFill/>
        </p:spPr>
        <p:txBody>
          <a:bodyPr wrap="square" rtlCol="0">
            <a:spAutoFit/>
          </a:bodyPr>
          <a:lstStyle/>
          <a:p>
            <a:r>
              <a:rPr lang="fr-FR" sz="2400" b="1" dirty="0">
                <a:solidFill>
                  <a:srgbClr val="002060"/>
                </a:solidFill>
              </a:rPr>
              <a:t>Zone 1</a:t>
            </a:r>
          </a:p>
        </p:txBody>
      </p:sp>
      <p:sp>
        <p:nvSpPr>
          <p:cNvPr id="13" name="ZoneTexte 12">
            <a:extLst>
              <a:ext uri="{FF2B5EF4-FFF2-40B4-BE49-F238E27FC236}">
                <a16:creationId xmlns:a16="http://schemas.microsoft.com/office/drawing/2014/main" id="{E254DC1B-FFDF-8CA3-6F43-B9812D6F091B}"/>
              </a:ext>
            </a:extLst>
          </p:cNvPr>
          <p:cNvSpPr txBox="1"/>
          <p:nvPr/>
        </p:nvSpPr>
        <p:spPr>
          <a:xfrm>
            <a:off x="2459917" y="2836350"/>
            <a:ext cx="1093862" cy="461665"/>
          </a:xfrm>
          <a:prstGeom prst="rect">
            <a:avLst/>
          </a:prstGeom>
          <a:noFill/>
        </p:spPr>
        <p:txBody>
          <a:bodyPr wrap="square" rtlCol="0">
            <a:spAutoFit/>
          </a:bodyPr>
          <a:lstStyle/>
          <a:p>
            <a:r>
              <a:rPr lang="fr-FR" sz="2400" b="1" dirty="0">
                <a:solidFill>
                  <a:srgbClr val="002060"/>
                </a:solidFill>
              </a:rPr>
              <a:t>Zone 2</a:t>
            </a:r>
          </a:p>
        </p:txBody>
      </p:sp>
      <p:sp>
        <p:nvSpPr>
          <p:cNvPr id="14" name="ZoneTexte 13">
            <a:extLst>
              <a:ext uri="{FF2B5EF4-FFF2-40B4-BE49-F238E27FC236}">
                <a16:creationId xmlns:a16="http://schemas.microsoft.com/office/drawing/2014/main" id="{F15A1299-9293-63F4-9E4D-F6C282D22C33}"/>
              </a:ext>
            </a:extLst>
          </p:cNvPr>
          <p:cNvSpPr txBox="1"/>
          <p:nvPr/>
        </p:nvSpPr>
        <p:spPr>
          <a:xfrm>
            <a:off x="3443955" y="4832227"/>
            <a:ext cx="1093862" cy="461665"/>
          </a:xfrm>
          <a:prstGeom prst="rect">
            <a:avLst/>
          </a:prstGeom>
          <a:noFill/>
        </p:spPr>
        <p:txBody>
          <a:bodyPr wrap="square" rtlCol="0">
            <a:spAutoFit/>
          </a:bodyPr>
          <a:lstStyle/>
          <a:p>
            <a:r>
              <a:rPr lang="fr-FR" sz="2400" b="1" dirty="0">
                <a:solidFill>
                  <a:srgbClr val="002060"/>
                </a:solidFill>
              </a:rPr>
              <a:t>Zone 3</a:t>
            </a:r>
          </a:p>
        </p:txBody>
      </p:sp>
      <p:sp>
        <p:nvSpPr>
          <p:cNvPr id="16" name="Forme libre : forme 15">
            <a:extLst>
              <a:ext uri="{FF2B5EF4-FFF2-40B4-BE49-F238E27FC236}">
                <a16:creationId xmlns:a16="http://schemas.microsoft.com/office/drawing/2014/main" id="{424ACD4F-D687-AE61-4ECE-9DD659B306BC}"/>
              </a:ext>
            </a:extLst>
          </p:cNvPr>
          <p:cNvSpPr/>
          <p:nvPr/>
        </p:nvSpPr>
        <p:spPr>
          <a:xfrm>
            <a:off x="2110811" y="3631963"/>
            <a:ext cx="1982625" cy="418744"/>
          </a:xfrm>
          <a:custGeom>
            <a:avLst/>
            <a:gdLst>
              <a:gd name="connsiteX0" fmla="*/ 1982625 w 1982625"/>
              <a:gd name="connsiteY0" fmla="*/ 0 h 418744"/>
              <a:gd name="connsiteX1" fmla="*/ 1657884 w 1982625"/>
              <a:gd name="connsiteY1" fmla="*/ 213644 h 418744"/>
              <a:gd name="connsiteX2" fmla="*/ 1589518 w 1982625"/>
              <a:gd name="connsiteY2" fmla="*/ 418744 h 418744"/>
              <a:gd name="connsiteX3" fmla="*/ 0 w 1982625"/>
              <a:gd name="connsiteY3" fmla="*/ 316194 h 418744"/>
            </a:gdLst>
            <a:ahLst/>
            <a:cxnLst>
              <a:cxn ang="0">
                <a:pos x="connsiteX0" y="connsiteY0"/>
              </a:cxn>
              <a:cxn ang="0">
                <a:pos x="connsiteX1" y="connsiteY1"/>
              </a:cxn>
              <a:cxn ang="0">
                <a:pos x="connsiteX2" y="connsiteY2"/>
              </a:cxn>
              <a:cxn ang="0">
                <a:pos x="connsiteX3" y="connsiteY3"/>
              </a:cxn>
            </a:cxnLst>
            <a:rect l="l" t="t" r="r" b="b"/>
            <a:pathLst>
              <a:path w="1982625" h="418744">
                <a:moveTo>
                  <a:pt x="1982625" y="0"/>
                </a:moveTo>
                <a:lnTo>
                  <a:pt x="1657884" y="213644"/>
                </a:lnTo>
                <a:lnTo>
                  <a:pt x="1589518" y="418744"/>
                </a:lnTo>
                <a:lnTo>
                  <a:pt x="0" y="316194"/>
                </a:ln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orme libre : forme 16">
            <a:extLst>
              <a:ext uri="{FF2B5EF4-FFF2-40B4-BE49-F238E27FC236}">
                <a16:creationId xmlns:a16="http://schemas.microsoft.com/office/drawing/2014/main" id="{C9B1EA2D-BE75-56D9-4569-042273FD8E57}"/>
              </a:ext>
            </a:extLst>
          </p:cNvPr>
          <p:cNvSpPr/>
          <p:nvPr/>
        </p:nvSpPr>
        <p:spPr>
          <a:xfrm>
            <a:off x="3307222" y="2281727"/>
            <a:ext cx="2538101" cy="3349952"/>
          </a:xfrm>
          <a:custGeom>
            <a:avLst/>
            <a:gdLst>
              <a:gd name="connsiteX0" fmla="*/ 0 w 2538101"/>
              <a:gd name="connsiteY0" fmla="*/ 0 h 3349952"/>
              <a:gd name="connsiteX1" fmla="*/ 564023 w 2538101"/>
              <a:gd name="connsiteY1" fmla="*/ 1153682 h 3349952"/>
              <a:gd name="connsiteX2" fmla="*/ 811851 w 2538101"/>
              <a:gd name="connsiteY2" fmla="*/ 1375873 h 3349952"/>
              <a:gd name="connsiteX3" fmla="*/ 1085316 w 2538101"/>
              <a:gd name="connsiteY3" fmla="*/ 1384419 h 3349952"/>
              <a:gd name="connsiteX4" fmla="*/ 1418602 w 2538101"/>
              <a:gd name="connsiteY4" fmla="*/ 1666430 h 3349952"/>
              <a:gd name="connsiteX5" fmla="*/ 1410057 w 2538101"/>
              <a:gd name="connsiteY5" fmla="*/ 2008262 h 3349952"/>
              <a:gd name="connsiteX6" fmla="*/ 1256232 w 2538101"/>
              <a:gd name="connsiteY6" fmla="*/ 2179178 h 3349952"/>
              <a:gd name="connsiteX7" fmla="*/ 2538101 w 2538101"/>
              <a:gd name="connsiteY7" fmla="*/ 3349952 h 3349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8101" h="3349952">
                <a:moveTo>
                  <a:pt x="0" y="0"/>
                </a:moveTo>
                <a:lnTo>
                  <a:pt x="564023" y="1153682"/>
                </a:lnTo>
                <a:lnTo>
                  <a:pt x="811851" y="1375873"/>
                </a:lnTo>
                <a:lnTo>
                  <a:pt x="1085316" y="1384419"/>
                </a:lnTo>
                <a:lnTo>
                  <a:pt x="1418602" y="1666430"/>
                </a:lnTo>
                <a:lnTo>
                  <a:pt x="1410057" y="2008262"/>
                </a:lnTo>
                <a:lnTo>
                  <a:pt x="1256232" y="2179178"/>
                </a:lnTo>
                <a:lnTo>
                  <a:pt x="2538101" y="3349952"/>
                </a:ln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orme libre : forme 17">
            <a:extLst>
              <a:ext uri="{FF2B5EF4-FFF2-40B4-BE49-F238E27FC236}">
                <a16:creationId xmlns:a16="http://schemas.microsoft.com/office/drawing/2014/main" id="{A09284C8-862C-2B27-5643-9F47FA37F965}"/>
              </a:ext>
            </a:extLst>
          </p:cNvPr>
          <p:cNvSpPr/>
          <p:nvPr/>
        </p:nvSpPr>
        <p:spPr>
          <a:xfrm>
            <a:off x="3700329" y="4050707"/>
            <a:ext cx="863125" cy="564022"/>
          </a:xfrm>
          <a:custGeom>
            <a:avLst/>
            <a:gdLst>
              <a:gd name="connsiteX0" fmla="*/ 0 w 863125"/>
              <a:gd name="connsiteY0" fmla="*/ 0 h 564022"/>
              <a:gd name="connsiteX1" fmla="*/ 145278 w 863125"/>
              <a:gd name="connsiteY1" fmla="*/ 341831 h 564022"/>
              <a:gd name="connsiteX2" fmla="*/ 324740 w 863125"/>
              <a:gd name="connsiteY2" fmla="*/ 546930 h 564022"/>
              <a:gd name="connsiteX3" fmla="*/ 546931 w 863125"/>
              <a:gd name="connsiteY3" fmla="*/ 564022 h 564022"/>
              <a:gd name="connsiteX4" fmla="*/ 752030 w 863125"/>
              <a:gd name="connsiteY4" fmla="*/ 512747 h 564022"/>
              <a:gd name="connsiteX5" fmla="*/ 863125 w 863125"/>
              <a:gd name="connsiteY5" fmla="*/ 418743 h 56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125" h="564022">
                <a:moveTo>
                  <a:pt x="0" y="0"/>
                </a:moveTo>
                <a:lnTo>
                  <a:pt x="145278" y="341831"/>
                </a:lnTo>
                <a:lnTo>
                  <a:pt x="324740" y="546930"/>
                </a:lnTo>
                <a:lnTo>
                  <a:pt x="546931" y="564022"/>
                </a:lnTo>
                <a:lnTo>
                  <a:pt x="752030" y="512747"/>
                </a:lnTo>
                <a:lnTo>
                  <a:pt x="863125" y="418743"/>
                </a:ln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orme libre : forme 5">
            <a:extLst>
              <a:ext uri="{FF2B5EF4-FFF2-40B4-BE49-F238E27FC236}">
                <a16:creationId xmlns:a16="http://schemas.microsoft.com/office/drawing/2014/main" id="{61B3CDB0-30D6-6818-9DC4-6FAFBAF90A30}"/>
              </a:ext>
            </a:extLst>
          </p:cNvPr>
          <p:cNvSpPr/>
          <p:nvPr/>
        </p:nvSpPr>
        <p:spPr>
          <a:xfrm>
            <a:off x="2068082" y="1999716"/>
            <a:ext cx="4913832" cy="3990886"/>
          </a:xfrm>
          <a:custGeom>
            <a:avLst/>
            <a:gdLst>
              <a:gd name="connsiteX0" fmla="*/ 1256232 w 4913832"/>
              <a:gd name="connsiteY0" fmla="*/ 290557 h 3990886"/>
              <a:gd name="connsiteX1" fmla="*/ 1811709 w 4913832"/>
              <a:gd name="connsiteY1" fmla="*/ 1435693 h 3990886"/>
              <a:gd name="connsiteX2" fmla="*/ 2050991 w 4913832"/>
              <a:gd name="connsiteY2" fmla="*/ 1649338 h 3990886"/>
              <a:gd name="connsiteX3" fmla="*/ 1709159 w 4913832"/>
              <a:gd name="connsiteY3" fmla="*/ 1820254 h 3990886"/>
              <a:gd name="connsiteX4" fmla="*/ 1649339 w 4913832"/>
              <a:gd name="connsiteY4" fmla="*/ 2050991 h 3990886"/>
              <a:gd name="connsiteX5" fmla="*/ 0 w 4913832"/>
              <a:gd name="connsiteY5" fmla="*/ 1948441 h 3990886"/>
              <a:gd name="connsiteX6" fmla="*/ 341832 w 4913832"/>
              <a:gd name="connsiteY6" fmla="*/ 2965391 h 3990886"/>
              <a:gd name="connsiteX7" fmla="*/ 1204957 w 4913832"/>
              <a:gd name="connsiteY7" fmla="*/ 3631963 h 3990886"/>
              <a:gd name="connsiteX8" fmla="*/ 2649197 w 4913832"/>
              <a:gd name="connsiteY8" fmla="*/ 3990886 h 3990886"/>
              <a:gd name="connsiteX9" fmla="*/ 3469593 w 4913832"/>
              <a:gd name="connsiteY9" fmla="*/ 3802878 h 3990886"/>
              <a:gd name="connsiteX10" fmla="*/ 4349810 w 4913832"/>
              <a:gd name="connsiteY10" fmla="*/ 3341405 h 3990886"/>
              <a:gd name="connsiteX11" fmla="*/ 4913832 w 4913832"/>
              <a:gd name="connsiteY11" fmla="*/ 2478280 h 3990886"/>
              <a:gd name="connsiteX12" fmla="*/ 4896740 w 4913832"/>
              <a:gd name="connsiteY12" fmla="*/ 1410056 h 3990886"/>
              <a:gd name="connsiteX13" fmla="*/ 4144711 w 4913832"/>
              <a:gd name="connsiteY13" fmla="*/ 564022 h 3990886"/>
              <a:gd name="connsiteX14" fmla="*/ 3384135 w 4913832"/>
              <a:gd name="connsiteY14" fmla="*/ 68366 h 3990886"/>
              <a:gd name="connsiteX15" fmla="*/ 2478281 w 4913832"/>
              <a:gd name="connsiteY15" fmla="*/ 0 h 3990886"/>
              <a:gd name="connsiteX16" fmla="*/ 1786071 w 4913832"/>
              <a:gd name="connsiteY16" fmla="*/ 51275 h 3990886"/>
              <a:gd name="connsiteX17" fmla="*/ 1256232 w 4913832"/>
              <a:gd name="connsiteY17" fmla="*/ 290557 h 399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3832" h="3990886">
                <a:moveTo>
                  <a:pt x="1256232" y="290557"/>
                </a:moveTo>
                <a:lnTo>
                  <a:pt x="1811709" y="1435693"/>
                </a:lnTo>
                <a:lnTo>
                  <a:pt x="2050991" y="1649338"/>
                </a:lnTo>
                <a:lnTo>
                  <a:pt x="1709159" y="1820254"/>
                </a:lnTo>
                <a:lnTo>
                  <a:pt x="1649339" y="2050991"/>
                </a:lnTo>
                <a:lnTo>
                  <a:pt x="0" y="1948441"/>
                </a:lnTo>
                <a:lnTo>
                  <a:pt x="341832" y="2965391"/>
                </a:lnTo>
                <a:lnTo>
                  <a:pt x="1204957" y="3631963"/>
                </a:lnTo>
                <a:lnTo>
                  <a:pt x="2649197" y="3990886"/>
                </a:lnTo>
                <a:lnTo>
                  <a:pt x="3469593" y="3802878"/>
                </a:lnTo>
                <a:lnTo>
                  <a:pt x="4349810" y="3341405"/>
                </a:lnTo>
                <a:lnTo>
                  <a:pt x="4913832" y="2478280"/>
                </a:lnTo>
                <a:lnTo>
                  <a:pt x="4896740" y="1410056"/>
                </a:lnTo>
                <a:lnTo>
                  <a:pt x="4144711" y="564022"/>
                </a:lnTo>
                <a:lnTo>
                  <a:pt x="3384135" y="68366"/>
                </a:lnTo>
                <a:lnTo>
                  <a:pt x="2478281" y="0"/>
                </a:lnTo>
                <a:lnTo>
                  <a:pt x="1786071" y="51275"/>
                </a:lnTo>
                <a:lnTo>
                  <a:pt x="1256232" y="290557"/>
                </a:lnTo>
                <a:close/>
              </a:path>
            </a:pathLst>
          </a:cu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Rectangle 2">
            <a:extLst>
              <a:ext uri="{FF2B5EF4-FFF2-40B4-BE49-F238E27FC236}">
                <a16:creationId xmlns:a16="http://schemas.microsoft.com/office/drawing/2014/main" id="{BA9C730B-A013-CE53-DC25-6F06A1608EE5}"/>
              </a:ext>
            </a:extLst>
          </p:cNvPr>
          <p:cNvSpPr/>
          <p:nvPr/>
        </p:nvSpPr>
        <p:spPr>
          <a:xfrm>
            <a:off x="2428874" y="2837088"/>
            <a:ext cx="1081768" cy="48985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1833744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re 1"/>
          <p:cNvSpPr>
            <a:spLocks noGrp="1"/>
          </p:cNvSpPr>
          <p:nvPr>
            <p:ph type="title"/>
          </p:nvPr>
        </p:nvSpPr>
        <p:spPr>
          <a:xfrm>
            <a:off x="3368592" y="770928"/>
            <a:ext cx="3049300" cy="767739"/>
          </a:xfrm>
        </p:spPr>
        <p:txBody>
          <a:bodyPr>
            <a:normAutofit/>
          </a:bodyPr>
          <a:lstStyle/>
          <a:p>
            <a:r>
              <a:rPr lang="fr-FR" sz="3600" b="1" dirty="0">
                <a:solidFill>
                  <a:srgbClr val="00489A"/>
                </a:solidFill>
                <a:latin typeface="Arial" panose="020B0604020202020204" pitchFamily="34" charset="0"/>
                <a:cs typeface="Arial" panose="020B0604020202020204" pitchFamily="34" charset="0"/>
              </a:rPr>
              <a:t>Zone 2</a:t>
            </a:r>
          </a:p>
        </p:txBody>
      </p:sp>
      <p:sp>
        <p:nvSpPr>
          <p:cNvPr id="9" name="Espace réservé du contenu 2"/>
          <p:cNvSpPr>
            <a:spLocks noGrp="1"/>
          </p:cNvSpPr>
          <p:nvPr>
            <p:ph idx="1"/>
          </p:nvPr>
        </p:nvSpPr>
        <p:spPr>
          <a:xfrm>
            <a:off x="412208" y="1538667"/>
            <a:ext cx="8557804" cy="4973709"/>
          </a:xfrm>
        </p:spPr>
        <p:txBody>
          <a:bodyPr vert="horz" lIns="91440" tIns="45720" rIns="91440" bIns="45720" rtlCol="0" anchor="t">
            <a:noAutofit/>
          </a:bodyPr>
          <a:lstStyle/>
          <a:p>
            <a:pPr algn="just">
              <a:buFont typeface="Calibri" panose="020B0604020202020204" pitchFamily="34" charset="0"/>
              <a:buChar char="-"/>
            </a:pPr>
            <a:r>
              <a:rPr lang="fr-FR" sz="2300" dirty="0">
                <a:latin typeface="Arial"/>
                <a:cs typeface="Arial"/>
              </a:rPr>
              <a:t>La végétation est un </a:t>
            </a:r>
            <a:r>
              <a:rPr lang="fr-FR" sz="2300" b="1" dirty="0">
                <a:latin typeface="Arial"/>
                <a:cs typeface="Arial"/>
              </a:rPr>
              <a:t>mélange de strates herbacées, arbustives et arborées</a:t>
            </a:r>
            <a:r>
              <a:rPr lang="fr-FR" sz="2300" dirty="0">
                <a:latin typeface="Arial"/>
                <a:cs typeface="Arial"/>
              </a:rPr>
              <a:t>.</a:t>
            </a:r>
            <a:endParaRPr lang="en-US" sz="2300">
              <a:latin typeface="Arial"/>
              <a:ea typeface="Calibri" panose="020F0502020204030204"/>
              <a:cs typeface="Calibri" panose="020F0502020204030204"/>
            </a:endParaRPr>
          </a:p>
          <a:p>
            <a:pPr algn="just">
              <a:buFont typeface="Calibri" panose="020B0604020202020204" pitchFamily="34" charset="0"/>
              <a:buChar char="-"/>
            </a:pPr>
            <a:r>
              <a:rPr lang="fr-FR" sz="2300" dirty="0">
                <a:latin typeface="Arial"/>
                <a:cs typeface="Arial"/>
              </a:rPr>
              <a:t>Les strates arbustives et arborées seront composées d’une </a:t>
            </a:r>
            <a:r>
              <a:rPr lang="fr-FR" sz="2300" b="1" dirty="0">
                <a:latin typeface="Arial"/>
                <a:cs typeface="Arial"/>
              </a:rPr>
              <a:t>majorité de végétaux méditerranéens</a:t>
            </a:r>
            <a:r>
              <a:rPr lang="fr-FR" sz="2300" dirty="0">
                <a:latin typeface="Arial"/>
                <a:cs typeface="Arial"/>
              </a:rPr>
              <a:t> (micocoulier, pins laricio, savonnier, murier, figuier, érable de Montpellier, etc…).</a:t>
            </a:r>
          </a:p>
          <a:p>
            <a:pPr algn="just">
              <a:buFont typeface="Calibri" panose="020B0604020202020204" pitchFamily="34" charset="0"/>
              <a:buChar char="-"/>
            </a:pPr>
            <a:r>
              <a:rPr lang="fr-FR" sz="2300" dirty="0">
                <a:latin typeface="Arial"/>
                <a:cs typeface="Arial"/>
              </a:rPr>
              <a:t>Dans cette zone se trouve un </a:t>
            </a:r>
            <a:r>
              <a:rPr lang="fr-FR" sz="2300" b="1" dirty="0">
                <a:latin typeface="Arial"/>
                <a:cs typeface="Arial"/>
              </a:rPr>
              <a:t>kiosque à musique</a:t>
            </a:r>
            <a:r>
              <a:rPr lang="fr-FR" sz="2300" dirty="0">
                <a:latin typeface="Arial"/>
                <a:cs typeface="Arial"/>
              </a:rPr>
              <a:t> de type pergola ronde en fer forgé acier </a:t>
            </a:r>
            <a:r>
              <a:rPr lang="fr-FR" sz="2300" dirty="0" err="1">
                <a:latin typeface="Arial"/>
                <a:cs typeface="Arial"/>
              </a:rPr>
              <a:t>Corten</a:t>
            </a:r>
            <a:r>
              <a:rPr lang="fr-FR" sz="2300" dirty="0">
                <a:latin typeface="Arial"/>
                <a:cs typeface="Arial"/>
              </a:rPr>
              <a:t>, permettant de </a:t>
            </a:r>
            <a:r>
              <a:rPr lang="fr-FR" sz="2300" b="1" dirty="0">
                <a:latin typeface="Arial"/>
                <a:cs typeface="Arial"/>
              </a:rPr>
              <a:t>petites animations artistiques</a:t>
            </a:r>
            <a:r>
              <a:rPr lang="fr-FR" sz="2300" dirty="0">
                <a:latin typeface="Arial"/>
                <a:cs typeface="Arial"/>
              </a:rPr>
              <a:t>.</a:t>
            </a:r>
          </a:p>
          <a:p>
            <a:pPr algn="just">
              <a:buFont typeface="Calibri,Sans-Serif"/>
              <a:buChar char="-"/>
            </a:pPr>
            <a:r>
              <a:rPr lang="fr-FR" sz="2300" dirty="0">
                <a:latin typeface="Arial"/>
                <a:cs typeface="Arial"/>
              </a:rPr>
              <a:t>Les assises actuelles en bois seront probablement conservées. Un diagnostic est prévu afin de vérifier leur durabilité car le bois est abîmé et les racines des arbres, contenues dans les bacs, peuvent affecter leur solidité. </a:t>
            </a:r>
            <a:r>
              <a:rPr lang="fr-FR" sz="2400" dirty="0">
                <a:latin typeface="Arial"/>
                <a:cs typeface="Arial"/>
              </a:rPr>
              <a:t>  </a:t>
            </a:r>
            <a:endParaRPr lang="en-US" sz="2400" dirty="0">
              <a:latin typeface="Arial"/>
              <a:cs typeface="Arial"/>
            </a:endParaRPr>
          </a:p>
          <a:p>
            <a:pPr marL="0" indent="0" algn="just">
              <a:buNone/>
            </a:pPr>
            <a:endParaRPr lang="fr-FR" dirty="0">
              <a:latin typeface="Arial" panose="020B0604020202020204" pitchFamily="34" charset="0"/>
              <a:cs typeface="Arial" panose="020B0604020202020204" pitchFamily="34" charset="0"/>
            </a:endParaRPr>
          </a:p>
          <a:p>
            <a:pPr marL="0" indent="0">
              <a:buNone/>
            </a:pPr>
            <a:endParaRPr lang="fr-FR" dirty="0">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FE0EADE6-7C8E-8577-317E-41A4283436C8}"/>
              </a:ext>
            </a:extLst>
          </p:cNvPr>
          <p:cNvPicPr>
            <a:picLocks noChangeAspect="1"/>
          </p:cNvPicPr>
          <p:nvPr/>
        </p:nvPicPr>
        <p:blipFill>
          <a:blip r:embed="rId3"/>
          <a:stretch>
            <a:fillRect/>
          </a:stretch>
        </p:blipFill>
        <p:spPr>
          <a:xfrm>
            <a:off x="412208" y="454800"/>
            <a:ext cx="1834875" cy="767739"/>
          </a:xfrm>
          <a:prstGeom prst="rect">
            <a:avLst/>
          </a:prstGeom>
        </p:spPr>
      </p:pic>
    </p:spTree>
    <p:extLst>
      <p:ext uri="{BB962C8B-B14F-4D97-AF65-F5344CB8AC3E}">
        <p14:creationId xmlns:p14="http://schemas.microsoft.com/office/powerpoint/2010/main" val="3751769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re 1"/>
          <p:cNvSpPr>
            <a:spLocks noGrp="1"/>
          </p:cNvSpPr>
          <p:nvPr>
            <p:ph type="title"/>
          </p:nvPr>
        </p:nvSpPr>
        <p:spPr>
          <a:xfrm>
            <a:off x="2850832" y="681037"/>
            <a:ext cx="4170349" cy="1181642"/>
          </a:xfrm>
        </p:spPr>
        <p:txBody>
          <a:bodyPr>
            <a:normAutofit/>
          </a:bodyPr>
          <a:lstStyle/>
          <a:p>
            <a:r>
              <a:rPr lang="fr-FR" sz="3600" b="1" dirty="0">
                <a:solidFill>
                  <a:srgbClr val="00489A"/>
                </a:solidFill>
                <a:latin typeface="Arial" panose="020B0604020202020204" pitchFamily="34" charset="0"/>
                <a:cs typeface="Arial" panose="020B0604020202020204" pitchFamily="34" charset="0"/>
              </a:rPr>
              <a:t>Zoom sur zone 3</a:t>
            </a:r>
          </a:p>
        </p:txBody>
      </p:sp>
      <p:pic>
        <p:nvPicPr>
          <p:cNvPr id="4" name="Espace réservé du contenu 3">
            <a:extLst>
              <a:ext uri="{FF2B5EF4-FFF2-40B4-BE49-F238E27FC236}">
                <a16:creationId xmlns:a16="http://schemas.microsoft.com/office/drawing/2014/main" id="{8FC34009-DBA7-59FC-53DF-FA355CFD716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4445" y="1719028"/>
            <a:ext cx="5235110" cy="4650479"/>
          </a:xfrm>
          <a:prstGeom prst="rect">
            <a:avLst/>
          </a:prstGeom>
        </p:spPr>
      </p:pic>
      <p:pic>
        <p:nvPicPr>
          <p:cNvPr id="7" name="Image 6">
            <a:extLst>
              <a:ext uri="{FF2B5EF4-FFF2-40B4-BE49-F238E27FC236}">
                <a16:creationId xmlns:a16="http://schemas.microsoft.com/office/drawing/2014/main" id="{AE215C0C-F452-DFD5-014A-D892F3056626}"/>
              </a:ext>
            </a:extLst>
          </p:cNvPr>
          <p:cNvPicPr>
            <a:picLocks noChangeAspect="1"/>
          </p:cNvPicPr>
          <p:nvPr/>
        </p:nvPicPr>
        <p:blipFill>
          <a:blip r:embed="rId4"/>
          <a:stretch>
            <a:fillRect/>
          </a:stretch>
        </p:blipFill>
        <p:spPr>
          <a:xfrm>
            <a:off x="506166" y="488493"/>
            <a:ext cx="1834875" cy="767739"/>
          </a:xfrm>
          <a:prstGeom prst="rect">
            <a:avLst/>
          </a:prstGeom>
        </p:spPr>
      </p:pic>
      <p:sp>
        <p:nvSpPr>
          <p:cNvPr id="11" name="ZoneTexte 10">
            <a:extLst>
              <a:ext uri="{FF2B5EF4-FFF2-40B4-BE49-F238E27FC236}">
                <a16:creationId xmlns:a16="http://schemas.microsoft.com/office/drawing/2014/main" id="{0526C217-2566-2D5A-0D1C-D370EE208B1A}"/>
              </a:ext>
            </a:extLst>
          </p:cNvPr>
          <p:cNvSpPr txBox="1"/>
          <p:nvPr/>
        </p:nvSpPr>
        <p:spPr>
          <a:xfrm>
            <a:off x="4414362" y="2836349"/>
            <a:ext cx="1093862" cy="461665"/>
          </a:xfrm>
          <a:prstGeom prst="rect">
            <a:avLst/>
          </a:prstGeom>
          <a:noFill/>
        </p:spPr>
        <p:txBody>
          <a:bodyPr wrap="square" rtlCol="0">
            <a:spAutoFit/>
          </a:bodyPr>
          <a:lstStyle/>
          <a:p>
            <a:r>
              <a:rPr lang="fr-FR" sz="2400" b="1" dirty="0">
                <a:solidFill>
                  <a:srgbClr val="002060"/>
                </a:solidFill>
              </a:rPr>
              <a:t>Zone 1</a:t>
            </a:r>
          </a:p>
        </p:txBody>
      </p:sp>
      <p:sp>
        <p:nvSpPr>
          <p:cNvPr id="13" name="ZoneTexte 12">
            <a:extLst>
              <a:ext uri="{FF2B5EF4-FFF2-40B4-BE49-F238E27FC236}">
                <a16:creationId xmlns:a16="http://schemas.microsoft.com/office/drawing/2014/main" id="{E254DC1B-FFDF-8CA3-6F43-B9812D6F091B}"/>
              </a:ext>
            </a:extLst>
          </p:cNvPr>
          <p:cNvSpPr txBox="1"/>
          <p:nvPr/>
        </p:nvSpPr>
        <p:spPr>
          <a:xfrm>
            <a:off x="2459917" y="2836350"/>
            <a:ext cx="1093862" cy="461665"/>
          </a:xfrm>
          <a:prstGeom prst="rect">
            <a:avLst/>
          </a:prstGeom>
          <a:noFill/>
        </p:spPr>
        <p:txBody>
          <a:bodyPr wrap="square" rtlCol="0">
            <a:spAutoFit/>
          </a:bodyPr>
          <a:lstStyle/>
          <a:p>
            <a:r>
              <a:rPr lang="fr-FR" sz="2400" b="1" dirty="0">
                <a:solidFill>
                  <a:srgbClr val="002060"/>
                </a:solidFill>
              </a:rPr>
              <a:t>Zone 2</a:t>
            </a:r>
          </a:p>
        </p:txBody>
      </p:sp>
      <p:sp>
        <p:nvSpPr>
          <p:cNvPr id="14" name="ZoneTexte 13">
            <a:extLst>
              <a:ext uri="{FF2B5EF4-FFF2-40B4-BE49-F238E27FC236}">
                <a16:creationId xmlns:a16="http://schemas.microsoft.com/office/drawing/2014/main" id="{F15A1299-9293-63F4-9E4D-F6C282D22C33}"/>
              </a:ext>
            </a:extLst>
          </p:cNvPr>
          <p:cNvSpPr txBox="1"/>
          <p:nvPr/>
        </p:nvSpPr>
        <p:spPr>
          <a:xfrm>
            <a:off x="3443955" y="4832227"/>
            <a:ext cx="1093862" cy="461665"/>
          </a:xfrm>
          <a:prstGeom prst="rect">
            <a:avLst/>
          </a:prstGeom>
          <a:noFill/>
        </p:spPr>
        <p:txBody>
          <a:bodyPr wrap="square" rtlCol="0">
            <a:spAutoFit/>
          </a:bodyPr>
          <a:lstStyle/>
          <a:p>
            <a:r>
              <a:rPr lang="fr-FR" sz="2400" b="1" dirty="0">
                <a:solidFill>
                  <a:srgbClr val="002060"/>
                </a:solidFill>
              </a:rPr>
              <a:t>Zone 3</a:t>
            </a:r>
          </a:p>
        </p:txBody>
      </p:sp>
      <p:sp>
        <p:nvSpPr>
          <p:cNvPr id="16" name="Forme libre : forme 15">
            <a:extLst>
              <a:ext uri="{FF2B5EF4-FFF2-40B4-BE49-F238E27FC236}">
                <a16:creationId xmlns:a16="http://schemas.microsoft.com/office/drawing/2014/main" id="{424ACD4F-D687-AE61-4ECE-9DD659B306BC}"/>
              </a:ext>
            </a:extLst>
          </p:cNvPr>
          <p:cNvSpPr/>
          <p:nvPr/>
        </p:nvSpPr>
        <p:spPr>
          <a:xfrm>
            <a:off x="2110811" y="3631963"/>
            <a:ext cx="1982625" cy="418744"/>
          </a:xfrm>
          <a:custGeom>
            <a:avLst/>
            <a:gdLst>
              <a:gd name="connsiteX0" fmla="*/ 1982625 w 1982625"/>
              <a:gd name="connsiteY0" fmla="*/ 0 h 418744"/>
              <a:gd name="connsiteX1" fmla="*/ 1657884 w 1982625"/>
              <a:gd name="connsiteY1" fmla="*/ 213644 h 418744"/>
              <a:gd name="connsiteX2" fmla="*/ 1589518 w 1982625"/>
              <a:gd name="connsiteY2" fmla="*/ 418744 h 418744"/>
              <a:gd name="connsiteX3" fmla="*/ 0 w 1982625"/>
              <a:gd name="connsiteY3" fmla="*/ 316194 h 418744"/>
            </a:gdLst>
            <a:ahLst/>
            <a:cxnLst>
              <a:cxn ang="0">
                <a:pos x="connsiteX0" y="connsiteY0"/>
              </a:cxn>
              <a:cxn ang="0">
                <a:pos x="connsiteX1" y="connsiteY1"/>
              </a:cxn>
              <a:cxn ang="0">
                <a:pos x="connsiteX2" y="connsiteY2"/>
              </a:cxn>
              <a:cxn ang="0">
                <a:pos x="connsiteX3" y="connsiteY3"/>
              </a:cxn>
            </a:cxnLst>
            <a:rect l="l" t="t" r="r" b="b"/>
            <a:pathLst>
              <a:path w="1982625" h="418744">
                <a:moveTo>
                  <a:pt x="1982625" y="0"/>
                </a:moveTo>
                <a:lnTo>
                  <a:pt x="1657884" y="213644"/>
                </a:lnTo>
                <a:lnTo>
                  <a:pt x="1589518" y="418744"/>
                </a:lnTo>
                <a:lnTo>
                  <a:pt x="0" y="316194"/>
                </a:ln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orme libre : forme 16">
            <a:extLst>
              <a:ext uri="{FF2B5EF4-FFF2-40B4-BE49-F238E27FC236}">
                <a16:creationId xmlns:a16="http://schemas.microsoft.com/office/drawing/2014/main" id="{C9B1EA2D-BE75-56D9-4569-042273FD8E57}"/>
              </a:ext>
            </a:extLst>
          </p:cNvPr>
          <p:cNvSpPr/>
          <p:nvPr/>
        </p:nvSpPr>
        <p:spPr>
          <a:xfrm>
            <a:off x="3307222" y="2281727"/>
            <a:ext cx="2538101" cy="3349952"/>
          </a:xfrm>
          <a:custGeom>
            <a:avLst/>
            <a:gdLst>
              <a:gd name="connsiteX0" fmla="*/ 0 w 2538101"/>
              <a:gd name="connsiteY0" fmla="*/ 0 h 3349952"/>
              <a:gd name="connsiteX1" fmla="*/ 564023 w 2538101"/>
              <a:gd name="connsiteY1" fmla="*/ 1153682 h 3349952"/>
              <a:gd name="connsiteX2" fmla="*/ 811851 w 2538101"/>
              <a:gd name="connsiteY2" fmla="*/ 1375873 h 3349952"/>
              <a:gd name="connsiteX3" fmla="*/ 1085316 w 2538101"/>
              <a:gd name="connsiteY3" fmla="*/ 1384419 h 3349952"/>
              <a:gd name="connsiteX4" fmla="*/ 1418602 w 2538101"/>
              <a:gd name="connsiteY4" fmla="*/ 1666430 h 3349952"/>
              <a:gd name="connsiteX5" fmla="*/ 1410057 w 2538101"/>
              <a:gd name="connsiteY5" fmla="*/ 2008262 h 3349952"/>
              <a:gd name="connsiteX6" fmla="*/ 1256232 w 2538101"/>
              <a:gd name="connsiteY6" fmla="*/ 2179178 h 3349952"/>
              <a:gd name="connsiteX7" fmla="*/ 2538101 w 2538101"/>
              <a:gd name="connsiteY7" fmla="*/ 3349952 h 3349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8101" h="3349952">
                <a:moveTo>
                  <a:pt x="0" y="0"/>
                </a:moveTo>
                <a:lnTo>
                  <a:pt x="564023" y="1153682"/>
                </a:lnTo>
                <a:lnTo>
                  <a:pt x="811851" y="1375873"/>
                </a:lnTo>
                <a:lnTo>
                  <a:pt x="1085316" y="1384419"/>
                </a:lnTo>
                <a:lnTo>
                  <a:pt x="1418602" y="1666430"/>
                </a:lnTo>
                <a:lnTo>
                  <a:pt x="1410057" y="2008262"/>
                </a:lnTo>
                <a:lnTo>
                  <a:pt x="1256232" y="2179178"/>
                </a:lnTo>
                <a:lnTo>
                  <a:pt x="2538101" y="3349952"/>
                </a:ln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orme libre : forme 17">
            <a:extLst>
              <a:ext uri="{FF2B5EF4-FFF2-40B4-BE49-F238E27FC236}">
                <a16:creationId xmlns:a16="http://schemas.microsoft.com/office/drawing/2014/main" id="{A09284C8-862C-2B27-5643-9F47FA37F965}"/>
              </a:ext>
            </a:extLst>
          </p:cNvPr>
          <p:cNvSpPr/>
          <p:nvPr/>
        </p:nvSpPr>
        <p:spPr>
          <a:xfrm>
            <a:off x="3700329" y="4050707"/>
            <a:ext cx="863125" cy="564022"/>
          </a:xfrm>
          <a:custGeom>
            <a:avLst/>
            <a:gdLst>
              <a:gd name="connsiteX0" fmla="*/ 0 w 863125"/>
              <a:gd name="connsiteY0" fmla="*/ 0 h 564022"/>
              <a:gd name="connsiteX1" fmla="*/ 145278 w 863125"/>
              <a:gd name="connsiteY1" fmla="*/ 341831 h 564022"/>
              <a:gd name="connsiteX2" fmla="*/ 324740 w 863125"/>
              <a:gd name="connsiteY2" fmla="*/ 546930 h 564022"/>
              <a:gd name="connsiteX3" fmla="*/ 546931 w 863125"/>
              <a:gd name="connsiteY3" fmla="*/ 564022 h 564022"/>
              <a:gd name="connsiteX4" fmla="*/ 752030 w 863125"/>
              <a:gd name="connsiteY4" fmla="*/ 512747 h 564022"/>
              <a:gd name="connsiteX5" fmla="*/ 863125 w 863125"/>
              <a:gd name="connsiteY5" fmla="*/ 418743 h 56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125" h="564022">
                <a:moveTo>
                  <a:pt x="0" y="0"/>
                </a:moveTo>
                <a:lnTo>
                  <a:pt x="145278" y="341831"/>
                </a:lnTo>
                <a:lnTo>
                  <a:pt x="324740" y="546930"/>
                </a:lnTo>
                <a:lnTo>
                  <a:pt x="546931" y="564022"/>
                </a:lnTo>
                <a:lnTo>
                  <a:pt x="752030" y="512747"/>
                </a:lnTo>
                <a:lnTo>
                  <a:pt x="863125" y="418743"/>
                </a:ln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Forme libre : forme 1">
            <a:extLst>
              <a:ext uri="{FF2B5EF4-FFF2-40B4-BE49-F238E27FC236}">
                <a16:creationId xmlns:a16="http://schemas.microsoft.com/office/drawing/2014/main" id="{BE3641C1-EF3B-7016-D6A4-4B618FE6E453}"/>
              </a:ext>
            </a:extLst>
          </p:cNvPr>
          <p:cNvSpPr/>
          <p:nvPr/>
        </p:nvSpPr>
        <p:spPr>
          <a:xfrm>
            <a:off x="2093720" y="1956987"/>
            <a:ext cx="4896740" cy="3691783"/>
          </a:xfrm>
          <a:custGeom>
            <a:avLst/>
            <a:gdLst>
              <a:gd name="connsiteX0" fmla="*/ 0 w 4896740"/>
              <a:gd name="connsiteY0" fmla="*/ 1982624 h 3691783"/>
              <a:gd name="connsiteX1" fmla="*/ 1606609 w 4896740"/>
              <a:gd name="connsiteY1" fmla="*/ 2085174 h 3691783"/>
              <a:gd name="connsiteX2" fmla="*/ 1803162 w 4896740"/>
              <a:gd name="connsiteY2" fmla="*/ 2486826 h 3691783"/>
              <a:gd name="connsiteX3" fmla="*/ 1922803 w 4896740"/>
              <a:gd name="connsiteY3" fmla="*/ 2674834 h 3691783"/>
              <a:gd name="connsiteX4" fmla="*/ 2144994 w 4896740"/>
              <a:gd name="connsiteY4" fmla="*/ 2674834 h 3691783"/>
              <a:gd name="connsiteX5" fmla="*/ 2409914 w 4896740"/>
              <a:gd name="connsiteY5" fmla="*/ 2623559 h 3691783"/>
              <a:gd name="connsiteX6" fmla="*/ 2478280 w 4896740"/>
              <a:gd name="connsiteY6" fmla="*/ 2512463 h 3691783"/>
              <a:gd name="connsiteX7" fmla="*/ 3785787 w 4896740"/>
              <a:gd name="connsiteY7" fmla="*/ 3691783 h 3691783"/>
              <a:gd name="connsiteX8" fmla="*/ 4383992 w 4896740"/>
              <a:gd name="connsiteY8" fmla="*/ 3273039 h 3691783"/>
              <a:gd name="connsiteX9" fmla="*/ 4836919 w 4896740"/>
              <a:gd name="connsiteY9" fmla="*/ 2657742 h 3691783"/>
              <a:gd name="connsiteX10" fmla="*/ 4896740 w 4896740"/>
              <a:gd name="connsiteY10" fmla="*/ 1828800 h 3691783"/>
              <a:gd name="connsiteX11" fmla="*/ 4503633 w 4896740"/>
              <a:gd name="connsiteY11" fmla="*/ 897308 h 3691783"/>
              <a:gd name="connsiteX12" fmla="*/ 3725966 w 4896740"/>
              <a:gd name="connsiteY12" fmla="*/ 341832 h 3691783"/>
              <a:gd name="connsiteX13" fmla="*/ 2965390 w 4896740"/>
              <a:gd name="connsiteY13" fmla="*/ 42729 h 3691783"/>
              <a:gd name="connsiteX14" fmla="*/ 2179177 w 4896740"/>
              <a:gd name="connsiteY14" fmla="*/ 0 h 3691783"/>
              <a:gd name="connsiteX15" fmla="*/ 1341689 w 4896740"/>
              <a:gd name="connsiteY15" fmla="*/ 170916 h 3691783"/>
              <a:gd name="connsiteX16" fmla="*/ 683663 w 4896740"/>
              <a:gd name="connsiteY16" fmla="*/ 589660 h 3691783"/>
              <a:gd name="connsiteX17" fmla="*/ 162370 w 4896740"/>
              <a:gd name="connsiteY17" fmla="*/ 1145136 h 3691783"/>
              <a:gd name="connsiteX18" fmla="*/ 0 w 4896740"/>
              <a:gd name="connsiteY18" fmla="*/ 1982624 h 369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96740" h="3691783">
                <a:moveTo>
                  <a:pt x="0" y="1982624"/>
                </a:moveTo>
                <a:lnTo>
                  <a:pt x="1606609" y="2085174"/>
                </a:lnTo>
                <a:lnTo>
                  <a:pt x="1803162" y="2486826"/>
                </a:lnTo>
                <a:lnTo>
                  <a:pt x="1922803" y="2674834"/>
                </a:lnTo>
                <a:lnTo>
                  <a:pt x="2144994" y="2674834"/>
                </a:lnTo>
                <a:lnTo>
                  <a:pt x="2409914" y="2623559"/>
                </a:lnTo>
                <a:lnTo>
                  <a:pt x="2478280" y="2512463"/>
                </a:lnTo>
                <a:lnTo>
                  <a:pt x="3785787" y="3691783"/>
                </a:lnTo>
                <a:lnTo>
                  <a:pt x="4383992" y="3273039"/>
                </a:lnTo>
                <a:lnTo>
                  <a:pt x="4836919" y="2657742"/>
                </a:lnTo>
                <a:lnTo>
                  <a:pt x="4896740" y="1828800"/>
                </a:lnTo>
                <a:lnTo>
                  <a:pt x="4503633" y="897308"/>
                </a:lnTo>
                <a:lnTo>
                  <a:pt x="3725966" y="341832"/>
                </a:lnTo>
                <a:lnTo>
                  <a:pt x="2965390" y="42729"/>
                </a:lnTo>
                <a:lnTo>
                  <a:pt x="2179177" y="0"/>
                </a:lnTo>
                <a:lnTo>
                  <a:pt x="1341689" y="170916"/>
                </a:lnTo>
                <a:lnTo>
                  <a:pt x="683663" y="589660"/>
                </a:lnTo>
                <a:lnTo>
                  <a:pt x="162370" y="1145136"/>
                </a:lnTo>
                <a:lnTo>
                  <a:pt x="0" y="1982624"/>
                </a:lnTo>
                <a:close/>
              </a:path>
            </a:pathLst>
          </a:cu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E5EF02C3-8B3D-79BB-A105-5FC9BFE843E7}"/>
              </a:ext>
            </a:extLst>
          </p:cNvPr>
          <p:cNvSpPr/>
          <p:nvPr/>
        </p:nvSpPr>
        <p:spPr>
          <a:xfrm>
            <a:off x="3306536" y="4827134"/>
            <a:ext cx="1275669" cy="46944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339938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re 1"/>
          <p:cNvSpPr>
            <a:spLocks noGrp="1"/>
          </p:cNvSpPr>
          <p:nvPr>
            <p:ph type="title"/>
          </p:nvPr>
        </p:nvSpPr>
        <p:spPr>
          <a:xfrm>
            <a:off x="3368592" y="958935"/>
            <a:ext cx="3049300" cy="767739"/>
          </a:xfrm>
        </p:spPr>
        <p:txBody>
          <a:bodyPr>
            <a:normAutofit/>
          </a:bodyPr>
          <a:lstStyle/>
          <a:p>
            <a:r>
              <a:rPr lang="fr-FR" sz="3600" b="1" dirty="0">
                <a:solidFill>
                  <a:srgbClr val="00489A"/>
                </a:solidFill>
                <a:latin typeface="Arial" panose="020B0604020202020204" pitchFamily="34" charset="0"/>
                <a:cs typeface="Arial" panose="020B0604020202020204" pitchFamily="34" charset="0"/>
              </a:rPr>
              <a:t>Zone 3</a:t>
            </a:r>
          </a:p>
        </p:txBody>
      </p:sp>
      <p:sp>
        <p:nvSpPr>
          <p:cNvPr id="9" name="Espace réservé du contenu 2"/>
          <p:cNvSpPr>
            <a:spLocks noGrp="1"/>
          </p:cNvSpPr>
          <p:nvPr>
            <p:ph idx="1"/>
          </p:nvPr>
        </p:nvSpPr>
        <p:spPr>
          <a:xfrm>
            <a:off x="412208" y="1779155"/>
            <a:ext cx="8221028" cy="5188021"/>
          </a:xfrm>
        </p:spPr>
        <p:txBody>
          <a:bodyPr vert="horz" lIns="91440" tIns="45720" rIns="91440" bIns="45720" rtlCol="0" anchor="t">
            <a:normAutofit/>
          </a:bodyPr>
          <a:lstStyle/>
          <a:p>
            <a:pPr algn="just">
              <a:buFont typeface="Calibri" panose="020B0604020202020204" pitchFamily="34" charset="0"/>
              <a:buChar char="-"/>
            </a:pPr>
            <a:r>
              <a:rPr lang="fr-FR" sz="2200" dirty="0">
                <a:latin typeface="Arial"/>
                <a:cs typeface="Arial"/>
              </a:rPr>
              <a:t>La végétation est un </a:t>
            </a:r>
            <a:r>
              <a:rPr lang="fr-FR" sz="2200" b="1" dirty="0">
                <a:latin typeface="Arial"/>
                <a:cs typeface="Arial"/>
              </a:rPr>
              <a:t>mélange de strates herbacées, arbustives et arborées</a:t>
            </a:r>
            <a:r>
              <a:rPr lang="fr-FR" sz="2200" dirty="0">
                <a:latin typeface="Arial"/>
                <a:cs typeface="Arial"/>
              </a:rPr>
              <a:t>.</a:t>
            </a:r>
            <a:endParaRPr lang="en-US" sz="2200">
              <a:latin typeface="Arial"/>
              <a:ea typeface="Calibri" panose="020F0502020204030204"/>
              <a:cs typeface="Calibri" panose="020F0502020204030204"/>
            </a:endParaRPr>
          </a:p>
          <a:p>
            <a:pPr algn="just">
              <a:buFont typeface="Calibri" panose="020B0604020202020204" pitchFamily="34" charset="0"/>
              <a:buChar char="-"/>
            </a:pPr>
            <a:r>
              <a:rPr lang="fr-FR" sz="2200" dirty="0">
                <a:latin typeface="Arial"/>
                <a:cs typeface="Arial"/>
              </a:rPr>
              <a:t>Les strates arbustives et arborées seront composées d’une </a:t>
            </a:r>
            <a:r>
              <a:rPr lang="fr-FR" sz="2200" b="1" dirty="0">
                <a:latin typeface="Arial"/>
                <a:cs typeface="Arial"/>
              </a:rPr>
              <a:t>majorité de chênes, tant autochtones qu’allochtones</a:t>
            </a:r>
            <a:r>
              <a:rPr lang="fr-FR" sz="2200" dirty="0">
                <a:latin typeface="Arial"/>
                <a:cs typeface="Arial"/>
              </a:rPr>
              <a:t>. Cette collection de chênes </a:t>
            </a:r>
            <a:r>
              <a:rPr lang="fr-FR" sz="2200" b="1" dirty="0">
                <a:latin typeface="Arial"/>
                <a:cs typeface="Arial"/>
              </a:rPr>
              <a:t>permettra de suivre </a:t>
            </a:r>
            <a:r>
              <a:rPr lang="fr-FR" sz="2200" b="1" i="1" dirty="0">
                <a:latin typeface="Arial"/>
                <a:cs typeface="Arial"/>
              </a:rPr>
              <a:t>in situ</a:t>
            </a:r>
            <a:r>
              <a:rPr lang="fr-FR" sz="2200" b="1" dirty="0">
                <a:latin typeface="Arial"/>
                <a:cs typeface="Arial"/>
              </a:rPr>
              <a:t> le comportement des chênes dit « locaux » face au changement climatique, et aussi l’acclimatation de plantes provenant d’horizons différents</a:t>
            </a:r>
            <a:r>
              <a:rPr lang="fr-FR" sz="2200" dirty="0">
                <a:latin typeface="Arial"/>
                <a:cs typeface="Arial"/>
              </a:rPr>
              <a:t> (chêne de Hongrie, chêne d’Espagne, chêne liège, chêne vert, etc…).</a:t>
            </a:r>
          </a:p>
          <a:p>
            <a:pPr algn="just">
              <a:buFont typeface="Calibri" panose="020B0604020202020204" pitchFamily="34" charset="0"/>
              <a:buChar char="-"/>
            </a:pPr>
            <a:r>
              <a:rPr lang="fr-FR" sz="2200" dirty="0">
                <a:latin typeface="Arial"/>
                <a:cs typeface="Arial"/>
              </a:rPr>
              <a:t>Les assises actuelles en bois seront probablement conservées. Un diagnostic est prévu afin de vérifier leur durabilité car le bois est abîmé et les racines des arbres, contenues dans les bacs, peuvent affecter leur solidité.   </a:t>
            </a:r>
            <a:endParaRPr lang="fr-FR" sz="2200">
              <a:ea typeface="Calibri" panose="020F0502020204030204"/>
              <a:cs typeface="Calibri" panose="020F0502020204030204"/>
            </a:endParaRPr>
          </a:p>
          <a:p>
            <a:pPr marL="0" indent="0">
              <a:buNone/>
            </a:pPr>
            <a:endParaRPr lang="fr-FR" dirty="0">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FE0EADE6-7C8E-8577-317E-41A4283436C8}"/>
              </a:ext>
            </a:extLst>
          </p:cNvPr>
          <p:cNvPicPr>
            <a:picLocks noChangeAspect="1"/>
          </p:cNvPicPr>
          <p:nvPr/>
        </p:nvPicPr>
        <p:blipFill>
          <a:blip r:embed="rId3"/>
          <a:stretch>
            <a:fillRect/>
          </a:stretch>
        </p:blipFill>
        <p:spPr>
          <a:xfrm>
            <a:off x="412208" y="454800"/>
            <a:ext cx="1834875" cy="767739"/>
          </a:xfrm>
          <a:prstGeom prst="rect">
            <a:avLst/>
          </a:prstGeom>
        </p:spPr>
      </p:pic>
    </p:spTree>
    <p:extLst>
      <p:ext uri="{BB962C8B-B14F-4D97-AF65-F5344CB8AC3E}">
        <p14:creationId xmlns:p14="http://schemas.microsoft.com/office/powerpoint/2010/main" val="857750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re 1"/>
          <p:cNvSpPr>
            <a:spLocks noGrp="1"/>
          </p:cNvSpPr>
          <p:nvPr>
            <p:ph type="title"/>
          </p:nvPr>
        </p:nvSpPr>
        <p:spPr>
          <a:xfrm>
            <a:off x="2667136" y="619805"/>
            <a:ext cx="4170349" cy="1181642"/>
          </a:xfrm>
        </p:spPr>
        <p:txBody>
          <a:bodyPr>
            <a:normAutofit/>
          </a:bodyPr>
          <a:lstStyle/>
          <a:p>
            <a:pPr algn="ctr"/>
            <a:r>
              <a:rPr lang="fr-FR" sz="3600" b="1" dirty="0">
                <a:solidFill>
                  <a:srgbClr val="00489A"/>
                </a:solidFill>
                <a:latin typeface="Arial" panose="020B0604020202020204" pitchFamily="34" charset="0"/>
                <a:cs typeface="Arial" panose="020B0604020202020204" pitchFamily="34" charset="0"/>
              </a:rPr>
              <a:t>Zoom sur les cheminements </a:t>
            </a:r>
            <a:endParaRPr lang="en-US"/>
          </a:p>
        </p:txBody>
      </p:sp>
      <p:pic>
        <p:nvPicPr>
          <p:cNvPr id="4" name="Espace réservé du contenu 3">
            <a:extLst>
              <a:ext uri="{FF2B5EF4-FFF2-40B4-BE49-F238E27FC236}">
                <a16:creationId xmlns:a16="http://schemas.microsoft.com/office/drawing/2014/main" id="{8FC34009-DBA7-59FC-53DF-FA355CFD716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4445" y="1719028"/>
            <a:ext cx="5235110" cy="4650479"/>
          </a:xfrm>
          <a:prstGeom prst="rect">
            <a:avLst/>
          </a:prstGeom>
        </p:spPr>
      </p:pic>
      <p:pic>
        <p:nvPicPr>
          <p:cNvPr id="7" name="Image 6">
            <a:extLst>
              <a:ext uri="{FF2B5EF4-FFF2-40B4-BE49-F238E27FC236}">
                <a16:creationId xmlns:a16="http://schemas.microsoft.com/office/drawing/2014/main" id="{AE215C0C-F452-DFD5-014A-D892F3056626}"/>
              </a:ext>
            </a:extLst>
          </p:cNvPr>
          <p:cNvPicPr>
            <a:picLocks noChangeAspect="1"/>
          </p:cNvPicPr>
          <p:nvPr/>
        </p:nvPicPr>
        <p:blipFill>
          <a:blip r:embed="rId4"/>
          <a:stretch>
            <a:fillRect/>
          </a:stretch>
        </p:blipFill>
        <p:spPr>
          <a:xfrm>
            <a:off x="506166" y="488493"/>
            <a:ext cx="1834875" cy="767739"/>
          </a:xfrm>
          <a:prstGeom prst="rect">
            <a:avLst/>
          </a:prstGeom>
        </p:spPr>
      </p:pic>
      <p:sp>
        <p:nvSpPr>
          <p:cNvPr id="11" name="ZoneTexte 10">
            <a:extLst>
              <a:ext uri="{FF2B5EF4-FFF2-40B4-BE49-F238E27FC236}">
                <a16:creationId xmlns:a16="http://schemas.microsoft.com/office/drawing/2014/main" id="{0526C217-2566-2D5A-0D1C-D370EE208B1A}"/>
              </a:ext>
            </a:extLst>
          </p:cNvPr>
          <p:cNvSpPr txBox="1"/>
          <p:nvPr/>
        </p:nvSpPr>
        <p:spPr>
          <a:xfrm>
            <a:off x="4414362" y="2836349"/>
            <a:ext cx="1093862" cy="461665"/>
          </a:xfrm>
          <a:prstGeom prst="rect">
            <a:avLst/>
          </a:prstGeom>
          <a:noFill/>
        </p:spPr>
        <p:txBody>
          <a:bodyPr wrap="square" rtlCol="0">
            <a:spAutoFit/>
          </a:bodyPr>
          <a:lstStyle/>
          <a:p>
            <a:r>
              <a:rPr lang="fr-FR" sz="2400" b="1" dirty="0">
                <a:solidFill>
                  <a:srgbClr val="002060"/>
                </a:solidFill>
              </a:rPr>
              <a:t>Zone 1</a:t>
            </a:r>
          </a:p>
        </p:txBody>
      </p:sp>
      <p:sp>
        <p:nvSpPr>
          <p:cNvPr id="13" name="ZoneTexte 12">
            <a:extLst>
              <a:ext uri="{FF2B5EF4-FFF2-40B4-BE49-F238E27FC236}">
                <a16:creationId xmlns:a16="http://schemas.microsoft.com/office/drawing/2014/main" id="{E254DC1B-FFDF-8CA3-6F43-B9812D6F091B}"/>
              </a:ext>
            </a:extLst>
          </p:cNvPr>
          <p:cNvSpPr txBox="1"/>
          <p:nvPr/>
        </p:nvSpPr>
        <p:spPr>
          <a:xfrm>
            <a:off x="2459917" y="2836350"/>
            <a:ext cx="1093862" cy="461665"/>
          </a:xfrm>
          <a:prstGeom prst="rect">
            <a:avLst/>
          </a:prstGeom>
          <a:noFill/>
        </p:spPr>
        <p:txBody>
          <a:bodyPr wrap="square" rtlCol="0">
            <a:spAutoFit/>
          </a:bodyPr>
          <a:lstStyle/>
          <a:p>
            <a:r>
              <a:rPr lang="fr-FR" sz="2400" b="1" dirty="0">
                <a:solidFill>
                  <a:srgbClr val="002060"/>
                </a:solidFill>
              </a:rPr>
              <a:t>Zone 2</a:t>
            </a:r>
          </a:p>
        </p:txBody>
      </p:sp>
      <p:sp>
        <p:nvSpPr>
          <p:cNvPr id="14" name="ZoneTexte 13">
            <a:extLst>
              <a:ext uri="{FF2B5EF4-FFF2-40B4-BE49-F238E27FC236}">
                <a16:creationId xmlns:a16="http://schemas.microsoft.com/office/drawing/2014/main" id="{F15A1299-9293-63F4-9E4D-F6C282D22C33}"/>
              </a:ext>
            </a:extLst>
          </p:cNvPr>
          <p:cNvSpPr txBox="1"/>
          <p:nvPr/>
        </p:nvSpPr>
        <p:spPr>
          <a:xfrm>
            <a:off x="3443955" y="4832227"/>
            <a:ext cx="1093862" cy="461665"/>
          </a:xfrm>
          <a:prstGeom prst="rect">
            <a:avLst/>
          </a:prstGeom>
          <a:noFill/>
        </p:spPr>
        <p:txBody>
          <a:bodyPr wrap="square" rtlCol="0">
            <a:spAutoFit/>
          </a:bodyPr>
          <a:lstStyle/>
          <a:p>
            <a:r>
              <a:rPr lang="fr-FR" sz="2400" b="1" dirty="0">
                <a:solidFill>
                  <a:srgbClr val="002060"/>
                </a:solidFill>
              </a:rPr>
              <a:t>Zone 3</a:t>
            </a:r>
          </a:p>
        </p:txBody>
      </p:sp>
      <p:sp>
        <p:nvSpPr>
          <p:cNvPr id="21" name="Forme libre : forme 20">
            <a:extLst>
              <a:ext uri="{FF2B5EF4-FFF2-40B4-BE49-F238E27FC236}">
                <a16:creationId xmlns:a16="http://schemas.microsoft.com/office/drawing/2014/main" id="{0ABDEA6F-33AE-CF67-EE90-83DE9A082238}"/>
              </a:ext>
            </a:extLst>
          </p:cNvPr>
          <p:cNvSpPr/>
          <p:nvPr/>
        </p:nvSpPr>
        <p:spPr>
          <a:xfrm>
            <a:off x="3478138" y="1991170"/>
            <a:ext cx="3290131" cy="1956987"/>
          </a:xfrm>
          <a:custGeom>
            <a:avLst/>
            <a:gdLst>
              <a:gd name="connsiteX0" fmla="*/ 0 w 3290131"/>
              <a:gd name="connsiteY0" fmla="*/ 162370 h 1956987"/>
              <a:gd name="connsiteX1" fmla="*/ 393107 w 3290131"/>
              <a:gd name="connsiteY1" fmla="*/ 1145137 h 1956987"/>
              <a:gd name="connsiteX2" fmla="*/ 649481 w 3290131"/>
              <a:gd name="connsiteY2" fmla="*/ 1717705 h 1956987"/>
              <a:gd name="connsiteX3" fmla="*/ 846034 w 3290131"/>
              <a:gd name="connsiteY3" fmla="*/ 1615155 h 1956987"/>
              <a:gd name="connsiteX4" fmla="*/ 1042587 w 3290131"/>
              <a:gd name="connsiteY4" fmla="*/ 1743342 h 1956987"/>
              <a:gd name="connsiteX5" fmla="*/ 1110954 w 3290131"/>
              <a:gd name="connsiteY5" fmla="*/ 1888621 h 1956987"/>
              <a:gd name="connsiteX6" fmla="*/ 1589518 w 3290131"/>
              <a:gd name="connsiteY6" fmla="*/ 1931350 h 1956987"/>
              <a:gd name="connsiteX7" fmla="*/ 1854438 w 3290131"/>
              <a:gd name="connsiteY7" fmla="*/ 1956987 h 1956987"/>
              <a:gd name="connsiteX8" fmla="*/ 2127903 w 3290131"/>
              <a:gd name="connsiteY8" fmla="*/ 1914258 h 1956987"/>
              <a:gd name="connsiteX9" fmla="*/ 2315911 w 3290131"/>
              <a:gd name="connsiteY9" fmla="*/ 1880075 h 1956987"/>
              <a:gd name="connsiteX10" fmla="*/ 2683380 w 3290131"/>
              <a:gd name="connsiteY10" fmla="*/ 1692067 h 1956987"/>
              <a:gd name="connsiteX11" fmla="*/ 2777383 w 3290131"/>
              <a:gd name="connsiteY11" fmla="*/ 1563880 h 1956987"/>
              <a:gd name="connsiteX12" fmla="*/ 3170490 w 3290131"/>
              <a:gd name="connsiteY12" fmla="*/ 1375873 h 1956987"/>
              <a:gd name="connsiteX13" fmla="*/ 3290131 w 3290131"/>
              <a:gd name="connsiteY13" fmla="*/ 1298961 h 1956987"/>
              <a:gd name="connsiteX14" fmla="*/ 2939754 w 3290131"/>
              <a:gd name="connsiteY14" fmla="*/ 743484 h 1956987"/>
              <a:gd name="connsiteX15" fmla="*/ 2469735 w 3290131"/>
              <a:gd name="connsiteY15" fmla="*/ 376015 h 1956987"/>
              <a:gd name="connsiteX16" fmla="*/ 1726251 w 3290131"/>
              <a:gd name="connsiteY16" fmla="*/ 111095 h 1956987"/>
              <a:gd name="connsiteX17" fmla="*/ 1341690 w 3290131"/>
              <a:gd name="connsiteY17" fmla="*/ 0 h 1956987"/>
              <a:gd name="connsiteX18" fmla="*/ 803305 w 3290131"/>
              <a:gd name="connsiteY18" fmla="*/ 0 h 1956987"/>
              <a:gd name="connsiteX19" fmla="*/ 299103 w 3290131"/>
              <a:gd name="connsiteY19" fmla="*/ 76912 h 1956987"/>
              <a:gd name="connsiteX20" fmla="*/ 0 w 3290131"/>
              <a:gd name="connsiteY20" fmla="*/ 162370 h 195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90131" h="1956987">
                <a:moveTo>
                  <a:pt x="0" y="162370"/>
                </a:moveTo>
                <a:lnTo>
                  <a:pt x="393107" y="1145137"/>
                </a:lnTo>
                <a:lnTo>
                  <a:pt x="649481" y="1717705"/>
                </a:lnTo>
                <a:lnTo>
                  <a:pt x="846034" y="1615155"/>
                </a:lnTo>
                <a:lnTo>
                  <a:pt x="1042587" y="1743342"/>
                </a:lnTo>
                <a:lnTo>
                  <a:pt x="1110954" y="1888621"/>
                </a:lnTo>
                <a:lnTo>
                  <a:pt x="1589518" y="1931350"/>
                </a:lnTo>
                <a:lnTo>
                  <a:pt x="1854438" y="1956987"/>
                </a:lnTo>
                <a:lnTo>
                  <a:pt x="2127903" y="1914258"/>
                </a:lnTo>
                <a:lnTo>
                  <a:pt x="2315911" y="1880075"/>
                </a:lnTo>
                <a:lnTo>
                  <a:pt x="2683380" y="1692067"/>
                </a:lnTo>
                <a:lnTo>
                  <a:pt x="2777383" y="1563880"/>
                </a:lnTo>
                <a:lnTo>
                  <a:pt x="3170490" y="1375873"/>
                </a:lnTo>
                <a:lnTo>
                  <a:pt x="3290131" y="1298961"/>
                </a:lnTo>
                <a:lnTo>
                  <a:pt x="2939754" y="743484"/>
                </a:lnTo>
                <a:lnTo>
                  <a:pt x="2469735" y="376015"/>
                </a:lnTo>
                <a:lnTo>
                  <a:pt x="1726251" y="111095"/>
                </a:lnTo>
                <a:lnTo>
                  <a:pt x="1341690" y="0"/>
                </a:lnTo>
                <a:lnTo>
                  <a:pt x="803305" y="0"/>
                </a:lnTo>
                <a:lnTo>
                  <a:pt x="299103" y="76912"/>
                </a:lnTo>
                <a:lnTo>
                  <a:pt x="0" y="162370"/>
                </a:lnTo>
                <a:close/>
              </a:path>
            </a:pathLst>
          </a:cu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Forme libre : forme 22">
            <a:extLst>
              <a:ext uri="{FF2B5EF4-FFF2-40B4-BE49-F238E27FC236}">
                <a16:creationId xmlns:a16="http://schemas.microsoft.com/office/drawing/2014/main" id="{7D0E7EE2-239B-A6E9-7EFE-41FBF27A2238}"/>
              </a:ext>
            </a:extLst>
          </p:cNvPr>
          <p:cNvSpPr/>
          <p:nvPr/>
        </p:nvSpPr>
        <p:spPr>
          <a:xfrm>
            <a:off x="2119357" y="2290273"/>
            <a:ext cx="1726250" cy="1615155"/>
          </a:xfrm>
          <a:custGeom>
            <a:avLst/>
            <a:gdLst>
              <a:gd name="connsiteX0" fmla="*/ 1068224 w 1726250"/>
              <a:gd name="connsiteY0" fmla="*/ 0 h 1615155"/>
              <a:gd name="connsiteX1" fmla="*/ 1333144 w 1726250"/>
              <a:gd name="connsiteY1" fmla="*/ 546931 h 1615155"/>
              <a:gd name="connsiteX2" fmla="*/ 1495514 w 1726250"/>
              <a:gd name="connsiteY2" fmla="*/ 769121 h 1615155"/>
              <a:gd name="connsiteX3" fmla="*/ 1726250 w 1726250"/>
              <a:gd name="connsiteY3" fmla="*/ 1273323 h 1615155"/>
              <a:gd name="connsiteX4" fmla="*/ 1700613 w 1726250"/>
              <a:gd name="connsiteY4" fmla="*/ 1444239 h 1615155"/>
              <a:gd name="connsiteX5" fmla="*/ 1538243 w 1726250"/>
              <a:gd name="connsiteY5" fmla="*/ 1580972 h 1615155"/>
              <a:gd name="connsiteX6" fmla="*/ 1324598 w 1726250"/>
              <a:gd name="connsiteY6" fmla="*/ 1615155 h 1615155"/>
              <a:gd name="connsiteX7" fmla="*/ 982766 w 1726250"/>
              <a:gd name="connsiteY7" fmla="*/ 1589518 h 1615155"/>
              <a:gd name="connsiteX8" fmla="*/ 0 w 1726250"/>
              <a:gd name="connsiteY8" fmla="*/ 1529697 h 1615155"/>
              <a:gd name="connsiteX9" fmla="*/ 119641 w 1726250"/>
              <a:gd name="connsiteY9" fmla="*/ 914400 h 1615155"/>
              <a:gd name="connsiteX10" fmla="*/ 384561 w 1726250"/>
              <a:gd name="connsiteY10" fmla="*/ 521293 h 1615155"/>
              <a:gd name="connsiteX11" fmla="*/ 863125 w 1726250"/>
              <a:gd name="connsiteY11" fmla="*/ 111095 h 1615155"/>
              <a:gd name="connsiteX12" fmla="*/ 1068224 w 1726250"/>
              <a:gd name="connsiteY12" fmla="*/ 0 h 161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6250" h="1615155">
                <a:moveTo>
                  <a:pt x="1068224" y="0"/>
                </a:moveTo>
                <a:lnTo>
                  <a:pt x="1333144" y="546931"/>
                </a:lnTo>
                <a:lnTo>
                  <a:pt x="1495514" y="769121"/>
                </a:lnTo>
                <a:lnTo>
                  <a:pt x="1726250" y="1273323"/>
                </a:lnTo>
                <a:lnTo>
                  <a:pt x="1700613" y="1444239"/>
                </a:lnTo>
                <a:lnTo>
                  <a:pt x="1538243" y="1580972"/>
                </a:lnTo>
                <a:lnTo>
                  <a:pt x="1324598" y="1615155"/>
                </a:lnTo>
                <a:lnTo>
                  <a:pt x="982766" y="1589518"/>
                </a:lnTo>
                <a:lnTo>
                  <a:pt x="0" y="1529697"/>
                </a:lnTo>
                <a:lnTo>
                  <a:pt x="119641" y="914400"/>
                </a:lnTo>
                <a:lnTo>
                  <a:pt x="384561" y="521293"/>
                </a:lnTo>
                <a:lnTo>
                  <a:pt x="863125" y="111095"/>
                </a:lnTo>
                <a:lnTo>
                  <a:pt x="1068224" y="0"/>
                </a:lnTo>
                <a:close/>
              </a:path>
            </a:pathLst>
          </a:cu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Forme libre : forme 23">
            <a:extLst>
              <a:ext uri="{FF2B5EF4-FFF2-40B4-BE49-F238E27FC236}">
                <a16:creationId xmlns:a16="http://schemas.microsoft.com/office/drawing/2014/main" id="{0F912324-9567-F42C-FF3C-03F6C46E750D}"/>
              </a:ext>
            </a:extLst>
          </p:cNvPr>
          <p:cNvSpPr/>
          <p:nvPr/>
        </p:nvSpPr>
        <p:spPr>
          <a:xfrm>
            <a:off x="2102265" y="4076344"/>
            <a:ext cx="3614871" cy="1837346"/>
          </a:xfrm>
          <a:custGeom>
            <a:avLst/>
            <a:gdLst>
              <a:gd name="connsiteX0" fmla="*/ 0 w 3614871"/>
              <a:gd name="connsiteY0" fmla="*/ 25637 h 1837346"/>
              <a:gd name="connsiteX1" fmla="*/ 846034 w 3614871"/>
              <a:gd name="connsiteY1" fmla="*/ 17092 h 1837346"/>
              <a:gd name="connsiteX2" fmla="*/ 1222049 w 3614871"/>
              <a:gd name="connsiteY2" fmla="*/ 0 h 1837346"/>
              <a:gd name="connsiteX3" fmla="*/ 1598064 w 3614871"/>
              <a:gd name="connsiteY3" fmla="*/ 68366 h 1837346"/>
              <a:gd name="connsiteX4" fmla="*/ 1683522 w 3614871"/>
              <a:gd name="connsiteY4" fmla="*/ 376015 h 1837346"/>
              <a:gd name="connsiteX5" fmla="*/ 1794617 w 3614871"/>
              <a:gd name="connsiteY5" fmla="*/ 461473 h 1837346"/>
              <a:gd name="connsiteX6" fmla="*/ 2008262 w 3614871"/>
              <a:gd name="connsiteY6" fmla="*/ 512748 h 1837346"/>
              <a:gd name="connsiteX7" fmla="*/ 2264636 w 3614871"/>
              <a:gd name="connsiteY7" fmla="*/ 564022 h 1837346"/>
              <a:gd name="connsiteX8" fmla="*/ 2375731 w 3614871"/>
              <a:gd name="connsiteY8" fmla="*/ 504202 h 1837346"/>
              <a:gd name="connsiteX9" fmla="*/ 2683380 w 3614871"/>
              <a:gd name="connsiteY9" fmla="*/ 777667 h 1837346"/>
              <a:gd name="connsiteX10" fmla="*/ 3153399 w 3614871"/>
              <a:gd name="connsiteY10" fmla="*/ 1179320 h 1837346"/>
              <a:gd name="connsiteX11" fmla="*/ 3614871 w 3614871"/>
              <a:gd name="connsiteY11" fmla="*/ 1546789 h 1837346"/>
              <a:gd name="connsiteX12" fmla="*/ 2965391 w 3614871"/>
              <a:gd name="connsiteY12" fmla="*/ 1837346 h 1837346"/>
              <a:gd name="connsiteX13" fmla="*/ 1974079 w 3614871"/>
              <a:gd name="connsiteY13" fmla="*/ 1777525 h 1837346"/>
              <a:gd name="connsiteX14" fmla="*/ 1196412 w 3614871"/>
              <a:gd name="connsiteY14" fmla="*/ 1606609 h 1837346"/>
              <a:gd name="connsiteX15" fmla="*/ 760576 w 3614871"/>
              <a:gd name="connsiteY15" fmla="*/ 1264777 h 1837346"/>
              <a:gd name="connsiteX16" fmla="*/ 247828 w 3614871"/>
              <a:gd name="connsiteY16" fmla="*/ 675118 h 1837346"/>
              <a:gd name="connsiteX17" fmla="*/ 0 w 3614871"/>
              <a:gd name="connsiteY17" fmla="*/ 25637 h 183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4871" h="1837346">
                <a:moveTo>
                  <a:pt x="0" y="25637"/>
                </a:moveTo>
                <a:lnTo>
                  <a:pt x="846034" y="17092"/>
                </a:lnTo>
                <a:lnTo>
                  <a:pt x="1222049" y="0"/>
                </a:lnTo>
                <a:lnTo>
                  <a:pt x="1598064" y="68366"/>
                </a:lnTo>
                <a:lnTo>
                  <a:pt x="1683522" y="376015"/>
                </a:lnTo>
                <a:lnTo>
                  <a:pt x="1794617" y="461473"/>
                </a:lnTo>
                <a:lnTo>
                  <a:pt x="2008262" y="512748"/>
                </a:lnTo>
                <a:lnTo>
                  <a:pt x="2264636" y="564022"/>
                </a:lnTo>
                <a:lnTo>
                  <a:pt x="2375731" y="504202"/>
                </a:lnTo>
                <a:lnTo>
                  <a:pt x="2683380" y="777667"/>
                </a:lnTo>
                <a:lnTo>
                  <a:pt x="3153399" y="1179320"/>
                </a:lnTo>
                <a:lnTo>
                  <a:pt x="3614871" y="1546789"/>
                </a:lnTo>
                <a:lnTo>
                  <a:pt x="2965391" y="1837346"/>
                </a:lnTo>
                <a:lnTo>
                  <a:pt x="1974079" y="1777525"/>
                </a:lnTo>
                <a:lnTo>
                  <a:pt x="1196412" y="1606609"/>
                </a:lnTo>
                <a:lnTo>
                  <a:pt x="760576" y="1264777"/>
                </a:lnTo>
                <a:lnTo>
                  <a:pt x="247828" y="675118"/>
                </a:lnTo>
                <a:lnTo>
                  <a:pt x="0" y="25637"/>
                </a:lnTo>
                <a:close/>
              </a:path>
            </a:pathLst>
          </a:cu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orme libre : forme 24">
            <a:extLst>
              <a:ext uri="{FF2B5EF4-FFF2-40B4-BE49-F238E27FC236}">
                <a16:creationId xmlns:a16="http://schemas.microsoft.com/office/drawing/2014/main" id="{9F35B051-7A9C-0B06-7901-DB352D140110}"/>
              </a:ext>
            </a:extLst>
          </p:cNvPr>
          <p:cNvSpPr/>
          <p:nvPr/>
        </p:nvSpPr>
        <p:spPr>
          <a:xfrm>
            <a:off x="4666004" y="3537959"/>
            <a:ext cx="2290273" cy="1991170"/>
          </a:xfrm>
          <a:custGeom>
            <a:avLst/>
            <a:gdLst>
              <a:gd name="connsiteX0" fmla="*/ 2127903 w 2290273"/>
              <a:gd name="connsiteY0" fmla="*/ 0 h 1991170"/>
              <a:gd name="connsiteX1" fmla="*/ 1700613 w 2290273"/>
              <a:gd name="connsiteY1" fmla="*/ 273465 h 1991170"/>
              <a:gd name="connsiteX2" fmla="*/ 1572426 w 2290273"/>
              <a:gd name="connsiteY2" fmla="*/ 495656 h 1991170"/>
              <a:gd name="connsiteX3" fmla="*/ 1110953 w 2290273"/>
              <a:gd name="connsiteY3" fmla="*/ 555477 h 1991170"/>
              <a:gd name="connsiteX4" fmla="*/ 658026 w 2290273"/>
              <a:gd name="connsiteY4" fmla="*/ 632389 h 1991170"/>
              <a:gd name="connsiteX5" fmla="*/ 102549 w 2290273"/>
              <a:gd name="connsiteY5" fmla="*/ 581114 h 1991170"/>
              <a:gd name="connsiteX6" fmla="*/ 0 w 2290273"/>
              <a:gd name="connsiteY6" fmla="*/ 837488 h 1991170"/>
              <a:gd name="connsiteX7" fmla="*/ 162370 w 2290273"/>
              <a:gd name="connsiteY7" fmla="*/ 965675 h 1991170"/>
              <a:gd name="connsiteX8" fmla="*/ 478564 w 2290273"/>
              <a:gd name="connsiteY8" fmla="*/ 1264777 h 1991170"/>
              <a:gd name="connsiteX9" fmla="*/ 811850 w 2290273"/>
              <a:gd name="connsiteY9" fmla="*/ 1504060 h 1991170"/>
              <a:gd name="connsiteX10" fmla="*/ 1375873 w 2290273"/>
              <a:gd name="connsiteY10" fmla="*/ 1991170 h 1991170"/>
              <a:gd name="connsiteX11" fmla="*/ 1956987 w 2290273"/>
              <a:gd name="connsiteY11" fmla="*/ 1529697 h 1991170"/>
              <a:gd name="connsiteX12" fmla="*/ 2213360 w 2290273"/>
              <a:gd name="connsiteY12" fmla="*/ 1016949 h 1991170"/>
              <a:gd name="connsiteX13" fmla="*/ 2290273 w 2290273"/>
              <a:gd name="connsiteY13" fmla="*/ 538385 h 1991170"/>
              <a:gd name="connsiteX14" fmla="*/ 2281727 w 2290273"/>
              <a:gd name="connsiteY14" fmla="*/ 222191 h 1991170"/>
              <a:gd name="connsiteX15" fmla="*/ 2127903 w 2290273"/>
              <a:gd name="connsiteY15" fmla="*/ 0 h 199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0273" h="1991170">
                <a:moveTo>
                  <a:pt x="2127903" y="0"/>
                </a:moveTo>
                <a:lnTo>
                  <a:pt x="1700613" y="273465"/>
                </a:lnTo>
                <a:lnTo>
                  <a:pt x="1572426" y="495656"/>
                </a:lnTo>
                <a:lnTo>
                  <a:pt x="1110953" y="555477"/>
                </a:lnTo>
                <a:lnTo>
                  <a:pt x="658026" y="632389"/>
                </a:lnTo>
                <a:lnTo>
                  <a:pt x="102549" y="581114"/>
                </a:lnTo>
                <a:lnTo>
                  <a:pt x="0" y="837488"/>
                </a:lnTo>
                <a:lnTo>
                  <a:pt x="162370" y="965675"/>
                </a:lnTo>
                <a:lnTo>
                  <a:pt x="478564" y="1264777"/>
                </a:lnTo>
                <a:lnTo>
                  <a:pt x="811850" y="1504060"/>
                </a:lnTo>
                <a:lnTo>
                  <a:pt x="1375873" y="1991170"/>
                </a:lnTo>
                <a:lnTo>
                  <a:pt x="1956987" y="1529697"/>
                </a:lnTo>
                <a:lnTo>
                  <a:pt x="2213360" y="1016949"/>
                </a:lnTo>
                <a:lnTo>
                  <a:pt x="2290273" y="538385"/>
                </a:lnTo>
                <a:lnTo>
                  <a:pt x="2281727" y="222191"/>
                </a:lnTo>
                <a:lnTo>
                  <a:pt x="2127903" y="0"/>
                </a:lnTo>
                <a:close/>
              </a:path>
            </a:pathLst>
          </a:cu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649514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46"/>
            <a:ext cx="9144000" cy="6858000"/>
          </a:xfrm>
          <a:prstGeom prst="rect">
            <a:avLst/>
          </a:prstGeom>
        </p:spPr>
      </p:pic>
      <p:sp>
        <p:nvSpPr>
          <p:cNvPr id="8" name="Titre 1"/>
          <p:cNvSpPr>
            <a:spLocks noGrp="1"/>
          </p:cNvSpPr>
          <p:nvPr>
            <p:ph type="title"/>
          </p:nvPr>
        </p:nvSpPr>
        <p:spPr>
          <a:xfrm>
            <a:off x="2931982" y="1222539"/>
            <a:ext cx="3280036" cy="767739"/>
          </a:xfrm>
        </p:spPr>
        <p:txBody>
          <a:bodyPr>
            <a:normAutofit fontScale="90000"/>
          </a:bodyPr>
          <a:lstStyle/>
          <a:p>
            <a:r>
              <a:rPr lang="fr-FR" sz="3600" b="1" dirty="0">
                <a:solidFill>
                  <a:srgbClr val="00489A"/>
                </a:solidFill>
                <a:latin typeface="Arial" panose="020B0604020202020204" pitchFamily="34" charset="0"/>
                <a:cs typeface="Arial" panose="020B0604020202020204" pitchFamily="34" charset="0"/>
              </a:rPr>
              <a:t>Cheminements</a:t>
            </a:r>
          </a:p>
        </p:txBody>
      </p:sp>
      <p:sp>
        <p:nvSpPr>
          <p:cNvPr id="9" name="Espace réservé du contenu 2"/>
          <p:cNvSpPr>
            <a:spLocks noGrp="1"/>
          </p:cNvSpPr>
          <p:nvPr>
            <p:ph idx="1"/>
          </p:nvPr>
        </p:nvSpPr>
        <p:spPr>
          <a:xfrm>
            <a:off x="412208" y="2087471"/>
            <a:ext cx="8282259" cy="4409732"/>
          </a:xfrm>
        </p:spPr>
        <p:txBody>
          <a:bodyPr vert="horz" lIns="91440" tIns="45720" rIns="91440" bIns="45720" rtlCol="0" anchor="t">
            <a:normAutofit fontScale="92500"/>
          </a:bodyPr>
          <a:lstStyle/>
          <a:p>
            <a:pPr algn="just">
              <a:buFont typeface="Calibri" panose="020B0604020202020204" pitchFamily="34" charset="0"/>
              <a:buChar char="-"/>
            </a:pPr>
            <a:r>
              <a:rPr lang="fr-FR" sz="2400" dirty="0">
                <a:latin typeface="Arial"/>
                <a:cs typeface="Arial"/>
              </a:rPr>
              <a:t>Les cheminements seront en </a:t>
            </a:r>
            <a:r>
              <a:rPr lang="fr-FR" sz="2400" b="1" dirty="0">
                <a:latin typeface="Arial"/>
                <a:cs typeface="Arial"/>
              </a:rPr>
              <a:t>sablé blanc compacté</a:t>
            </a:r>
            <a:r>
              <a:rPr lang="fr-FR" sz="2400" dirty="0">
                <a:latin typeface="Arial"/>
                <a:cs typeface="Arial"/>
              </a:rPr>
              <a:t> qui est perméable mais assez compacté pour permettre une fréquentation intensive et peu de levée d’adventices. L'allée principale du cimetière central utilise déjà cette technique.</a:t>
            </a:r>
          </a:p>
          <a:p>
            <a:pPr algn="just">
              <a:buFont typeface="Calibri" panose="020B0604020202020204" pitchFamily="34" charset="0"/>
              <a:buChar char="-"/>
            </a:pPr>
            <a:r>
              <a:rPr lang="fr-FR" sz="2400" dirty="0">
                <a:latin typeface="Arial"/>
                <a:cs typeface="Arial"/>
              </a:rPr>
              <a:t>Seuls les chemins allant vers le Cours de l’Illiade et la placette centrale seront en </a:t>
            </a:r>
            <a:r>
              <a:rPr lang="fr-FR" sz="2400" b="1" dirty="0">
                <a:latin typeface="Arial"/>
                <a:cs typeface="Arial"/>
              </a:rPr>
              <a:t>opus de gneiss ou autre dallage en pierre naturelle</a:t>
            </a:r>
            <a:r>
              <a:rPr lang="fr-FR" sz="2400" dirty="0">
                <a:latin typeface="Arial"/>
                <a:cs typeface="Arial"/>
              </a:rPr>
              <a:t> (granit, grès…) </a:t>
            </a:r>
            <a:r>
              <a:rPr lang="fr-FR" sz="2400" b="1" dirty="0">
                <a:latin typeface="Arial"/>
                <a:cs typeface="Arial"/>
              </a:rPr>
              <a:t>avec des joints perméables</a:t>
            </a:r>
            <a:r>
              <a:rPr lang="fr-FR" sz="2400" dirty="0">
                <a:latin typeface="Arial"/>
                <a:cs typeface="Arial"/>
              </a:rPr>
              <a:t> (gazon ou sable selon l’endroit).</a:t>
            </a:r>
          </a:p>
          <a:p>
            <a:pPr algn="just">
              <a:buFont typeface="Calibri" panose="020B0604020202020204" pitchFamily="34" charset="0"/>
              <a:buChar char="-"/>
            </a:pPr>
            <a:r>
              <a:rPr lang="fr-FR" sz="2400" dirty="0">
                <a:latin typeface="Arial"/>
                <a:cs typeface="Arial"/>
              </a:rPr>
              <a:t>Les pentes qui seront mises en place permettront un </a:t>
            </a:r>
            <a:r>
              <a:rPr lang="fr-FR" sz="2400" b="1" dirty="0">
                <a:latin typeface="Arial"/>
                <a:cs typeface="Arial"/>
              </a:rPr>
              <a:t>ruissellement de l’eau vers la noue d’infiltration</a:t>
            </a:r>
            <a:r>
              <a:rPr lang="fr-FR" sz="2400" dirty="0">
                <a:latin typeface="Arial"/>
                <a:cs typeface="Arial"/>
              </a:rPr>
              <a:t> (jardin de pluie), ainsi qu’un </a:t>
            </a:r>
            <a:r>
              <a:rPr lang="fr-FR" sz="2400" b="1" dirty="0">
                <a:latin typeface="Arial"/>
                <a:cs typeface="Arial"/>
              </a:rPr>
              <a:t>accès Personne à Mobilité Réduite</a:t>
            </a:r>
            <a:r>
              <a:rPr lang="fr-FR" sz="2400" dirty="0">
                <a:latin typeface="Arial"/>
                <a:cs typeface="Arial"/>
              </a:rPr>
              <a:t> (PMR) depuis les trottoirs. Les accès seront à niveau de l’actuel trottoir.</a:t>
            </a:r>
          </a:p>
        </p:txBody>
      </p:sp>
      <p:pic>
        <p:nvPicPr>
          <p:cNvPr id="4" name="Image 3">
            <a:extLst>
              <a:ext uri="{FF2B5EF4-FFF2-40B4-BE49-F238E27FC236}">
                <a16:creationId xmlns:a16="http://schemas.microsoft.com/office/drawing/2014/main" id="{FE0EADE6-7C8E-8577-317E-41A4283436C8}"/>
              </a:ext>
            </a:extLst>
          </p:cNvPr>
          <p:cNvPicPr>
            <a:picLocks noChangeAspect="1"/>
          </p:cNvPicPr>
          <p:nvPr/>
        </p:nvPicPr>
        <p:blipFill>
          <a:blip r:embed="rId3"/>
          <a:stretch>
            <a:fillRect/>
          </a:stretch>
        </p:blipFill>
        <p:spPr>
          <a:xfrm>
            <a:off x="412208" y="454800"/>
            <a:ext cx="1834875" cy="767739"/>
          </a:xfrm>
          <a:prstGeom prst="rect">
            <a:avLst/>
          </a:prstGeom>
        </p:spPr>
      </p:pic>
    </p:spTree>
    <p:extLst>
      <p:ext uri="{BB962C8B-B14F-4D97-AF65-F5344CB8AC3E}">
        <p14:creationId xmlns:p14="http://schemas.microsoft.com/office/powerpoint/2010/main" val="1079180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re 1"/>
          <p:cNvSpPr>
            <a:spLocks noGrp="1"/>
          </p:cNvSpPr>
          <p:nvPr>
            <p:ph type="title"/>
          </p:nvPr>
        </p:nvSpPr>
        <p:spPr>
          <a:xfrm>
            <a:off x="627658" y="1208404"/>
            <a:ext cx="7898568" cy="852129"/>
          </a:xfrm>
        </p:spPr>
        <p:txBody>
          <a:bodyPr>
            <a:noAutofit/>
          </a:bodyPr>
          <a:lstStyle/>
          <a:p>
            <a:pPr algn="ctr"/>
            <a:r>
              <a:rPr lang="fr-FR" sz="3000" b="1" dirty="0">
                <a:solidFill>
                  <a:srgbClr val="00489A"/>
                </a:solidFill>
                <a:latin typeface="Arial"/>
                <a:cs typeface="Arial"/>
              </a:rPr>
              <a:t>Zoom sur la zone fontaine jets d’eau (scénario A)</a:t>
            </a:r>
            <a:endParaRPr lang="en-US" sz="3000" dirty="0"/>
          </a:p>
        </p:txBody>
      </p:sp>
      <p:pic>
        <p:nvPicPr>
          <p:cNvPr id="7" name="Image 6">
            <a:extLst>
              <a:ext uri="{FF2B5EF4-FFF2-40B4-BE49-F238E27FC236}">
                <a16:creationId xmlns:a16="http://schemas.microsoft.com/office/drawing/2014/main" id="{AE215C0C-F452-DFD5-014A-D892F3056626}"/>
              </a:ext>
            </a:extLst>
          </p:cNvPr>
          <p:cNvPicPr>
            <a:picLocks noChangeAspect="1"/>
          </p:cNvPicPr>
          <p:nvPr/>
        </p:nvPicPr>
        <p:blipFill>
          <a:blip r:embed="rId3"/>
          <a:stretch>
            <a:fillRect/>
          </a:stretch>
        </p:blipFill>
        <p:spPr>
          <a:xfrm>
            <a:off x="437800" y="441817"/>
            <a:ext cx="1707195" cy="714316"/>
          </a:xfrm>
          <a:prstGeom prst="rect">
            <a:avLst/>
          </a:prstGeom>
        </p:spPr>
      </p:pic>
      <p:pic>
        <p:nvPicPr>
          <p:cNvPr id="9" name="Image 8">
            <a:extLst>
              <a:ext uri="{FF2B5EF4-FFF2-40B4-BE49-F238E27FC236}">
                <a16:creationId xmlns:a16="http://schemas.microsoft.com/office/drawing/2014/main" id="{EB503AD3-9D2F-2C7E-ED06-843B374B9D33}"/>
              </a:ext>
            </a:extLst>
          </p:cNvPr>
          <p:cNvPicPr>
            <a:picLocks noChangeAspect="1"/>
          </p:cNvPicPr>
          <p:nvPr/>
        </p:nvPicPr>
        <p:blipFill>
          <a:blip r:embed="rId4"/>
          <a:stretch>
            <a:fillRect/>
          </a:stretch>
        </p:blipFill>
        <p:spPr>
          <a:xfrm>
            <a:off x="2173844" y="2068934"/>
            <a:ext cx="4798083" cy="4347050"/>
          </a:xfrm>
          <a:prstGeom prst="rect">
            <a:avLst/>
          </a:prstGeom>
        </p:spPr>
      </p:pic>
    </p:spTree>
    <p:extLst>
      <p:ext uri="{BB962C8B-B14F-4D97-AF65-F5344CB8AC3E}">
        <p14:creationId xmlns:p14="http://schemas.microsoft.com/office/powerpoint/2010/main" val="3743166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re 1"/>
          <p:cNvSpPr>
            <a:spLocks noGrp="1"/>
          </p:cNvSpPr>
          <p:nvPr>
            <p:ph type="title"/>
          </p:nvPr>
        </p:nvSpPr>
        <p:spPr>
          <a:xfrm>
            <a:off x="3009669" y="887266"/>
            <a:ext cx="3946608" cy="767739"/>
          </a:xfrm>
        </p:spPr>
        <p:txBody>
          <a:bodyPr>
            <a:normAutofit fontScale="90000"/>
          </a:bodyPr>
          <a:lstStyle/>
          <a:p>
            <a:pPr algn="ctr"/>
            <a:r>
              <a:rPr lang="fr-FR" sz="3600" b="1" dirty="0">
                <a:solidFill>
                  <a:srgbClr val="00489A"/>
                </a:solidFill>
                <a:latin typeface="Arial"/>
                <a:cs typeface="Arial"/>
              </a:rPr>
              <a:t>Zone jets d’eau (scénario A) </a:t>
            </a:r>
            <a:endParaRPr lang="fr-FR" sz="3600" b="1" dirty="0">
              <a:solidFill>
                <a:srgbClr val="00489A"/>
              </a:solidFill>
              <a:latin typeface="Arial" panose="020B0604020202020204" pitchFamily="34" charset="0"/>
              <a:cs typeface="Arial" panose="020B0604020202020204" pitchFamily="34" charset="0"/>
            </a:endParaRPr>
          </a:p>
        </p:txBody>
      </p:sp>
      <p:sp>
        <p:nvSpPr>
          <p:cNvPr id="9" name="Espace réservé du contenu 2"/>
          <p:cNvSpPr>
            <a:spLocks noGrp="1"/>
          </p:cNvSpPr>
          <p:nvPr>
            <p:ph idx="1"/>
          </p:nvPr>
        </p:nvSpPr>
        <p:spPr>
          <a:xfrm>
            <a:off x="412208" y="1863945"/>
            <a:ext cx="4445045" cy="4542402"/>
          </a:xfrm>
        </p:spPr>
        <p:txBody>
          <a:bodyPr vert="horz" lIns="91440" tIns="45720" rIns="91440" bIns="45720" rtlCol="0" anchor="t">
            <a:noAutofit/>
          </a:bodyPr>
          <a:lstStyle/>
          <a:p>
            <a:pPr algn="just">
              <a:buFont typeface="Calibri" panose="020B0604020202020204" pitchFamily="34" charset="0"/>
              <a:buChar char="-"/>
            </a:pPr>
            <a:r>
              <a:rPr lang="fr-FR" sz="1900" dirty="0">
                <a:latin typeface="Arial"/>
                <a:cs typeface="Arial"/>
              </a:rPr>
              <a:t>L’actuelle </a:t>
            </a:r>
            <a:r>
              <a:rPr lang="fr-FR" sz="1900" b="1" dirty="0">
                <a:latin typeface="Arial"/>
                <a:cs typeface="Arial"/>
              </a:rPr>
              <a:t>fontaine sera rénovée</a:t>
            </a:r>
            <a:r>
              <a:rPr lang="fr-FR" sz="1900" dirty="0">
                <a:latin typeface="Arial"/>
                <a:cs typeface="Arial"/>
              </a:rPr>
              <a:t> (le cuvelage, les supports métalliques et les pompes seront changés).</a:t>
            </a:r>
            <a:endParaRPr lang="en-US" sz="1900">
              <a:latin typeface="Arial"/>
              <a:cs typeface="Calibri" panose="020F0502020204030204"/>
            </a:endParaRPr>
          </a:p>
          <a:p>
            <a:pPr algn="just">
              <a:buFont typeface="Calibri" panose="020B0604020202020204" pitchFamily="34" charset="0"/>
              <a:buChar char="-"/>
            </a:pPr>
            <a:r>
              <a:rPr lang="fr-FR" sz="1900" dirty="0">
                <a:latin typeface="Arial"/>
                <a:cs typeface="Arial"/>
              </a:rPr>
              <a:t>La consommation annuelle d’eau de cette fontaine est de </a:t>
            </a:r>
            <a:r>
              <a:rPr lang="fr-FR" sz="1900" b="1" dirty="0">
                <a:latin typeface="Arial"/>
                <a:cs typeface="Arial"/>
              </a:rPr>
              <a:t>plus de 400m</a:t>
            </a:r>
            <a:r>
              <a:rPr lang="fr-FR" sz="1900" b="1" baseline="30000" dirty="0">
                <a:latin typeface="Arial"/>
                <a:cs typeface="Arial"/>
              </a:rPr>
              <a:t>3</a:t>
            </a:r>
            <a:r>
              <a:rPr lang="fr-FR" sz="1900" b="1" dirty="0">
                <a:latin typeface="Arial"/>
                <a:cs typeface="Arial"/>
              </a:rPr>
              <a:t> d’eau</a:t>
            </a:r>
            <a:r>
              <a:rPr lang="fr-FR" sz="1900" dirty="0">
                <a:latin typeface="Arial"/>
                <a:cs typeface="Arial"/>
              </a:rPr>
              <a:t> (quelques fois davantage selon les années). </a:t>
            </a:r>
            <a:endParaRPr lang="fr-FR" sz="1900">
              <a:latin typeface="Arial" panose="020B0604020202020204" pitchFamily="34" charset="0"/>
              <a:cs typeface="Arial" panose="020B0604020202020204" pitchFamily="34" charset="0"/>
            </a:endParaRPr>
          </a:p>
          <a:p>
            <a:pPr algn="just">
              <a:buFont typeface="Calibri" panose="020B0604020202020204" pitchFamily="34" charset="0"/>
              <a:buChar char="-"/>
            </a:pPr>
            <a:r>
              <a:rPr lang="fr-FR" sz="1900" dirty="0">
                <a:latin typeface="Arial"/>
                <a:cs typeface="Arial"/>
              </a:rPr>
              <a:t>Les </a:t>
            </a:r>
            <a:r>
              <a:rPr lang="fr-FR" sz="1900" b="1" dirty="0">
                <a:latin typeface="Arial"/>
                <a:cs typeface="Arial"/>
              </a:rPr>
              <a:t>zones imperméables (pavés et enrobés) seront arrachées</a:t>
            </a:r>
            <a:r>
              <a:rPr lang="fr-FR" sz="1900" dirty="0">
                <a:latin typeface="Arial"/>
                <a:cs typeface="Arial"/>
              </a:rPr>
              <a:t>, remplacées par des cheminements en stabilisé blanc compactés accessibles PMR. Excepté au droit de la fontaine où il faudra maintenir une bande de propreté de 2,5m de largeur, en pavés, sur l’ensemble de son périmètre.</a:t>
            </a:r>
          </a:p>
          <a:p>
            <a:pPr algn="just">
              <a:buFont typeface="Calibri" panose="020B0604020202020204" pitchFamily="34" charset="0"/>
              <a:buChar char="-"/>
            </a:pPr>
            <a:endParaRPr lang="fr-FR" sz="1700" dirty="0">
              <a:latin typeface="Arial"/>
              <a:cs typeface="Arial"/>
            </a:endParaRPr>
          </a:p>
          <a:p>
            <a:pPr marL="0" indent="0">
              <a:buNone/>
            </a:pPr>
            <a:endParaRPr lang="fr-FR" sz="2400" dirty="0">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FE0EADE6-7C8E-8577-317E-41A4283436C8}"/>
              </a:ext>
            </a:extLst>
          </p:cNvPr>
          <p:cNvPicPr>
            <a:picLocks noChangeAspect="1"/>
          </p:cNvPicPr>
          <p:nvPr/>
        </p:nvPicPr>
        <p:blipFill>
          <a:blip r:embed="rId3"/>
          <a:stretch>
            <a:fillRect/>
          </a:stretch>
        </p:blipFill>
        <p:spPr>
          <a:xfrm>
            <a:off x="412208" y="454800"/>
            <a:ext cx="1834875" cy="767739"/>
          </a:xfrm>
          <a:prstGeom prst="rect">
            <a:avLst/>
          </a:prstGeom>
        </p:spPr>
      </p:pic>
      <p:pic>
        <p:nvPicPr>
          <p:cNvPr id="7" name="Image 8">
            <a:extLst>
              <a:ext uri="{FF2B5EF4-FFF2-40B4-BE49-F238E27FC236}">
                <a16:creationId xmlns:a16="http://schemas.microsoft.com/office/drawing/2014/main" id="{5B3B5C16-D884-07A8-B15B-98BD2F1B9E50}"/>
              </a:ext>
            </a:extLst>
          </p:cNvPr>
          <p:cNvPicPr>
            <a:picLocks noChangeAspect="1"/>
          </p:cNvPicPr>
          <p:nvPr/>
        </p:nvPicPr>
        <p:blipFill>
          <a:blip r:embed="rId4"/>
          <a:stretch>
            <a:fillRect/>
          </a:stretch>
        </p:blipFill>
        <p:spPr>
          <a:xfrm>
            <a:off x="5051755" y="2170988"/>
            <a:ext cx="3634673" cy="3295899"/>
          </a:xfrm>
          <a:prstGeom prst="rect">
            <a:avLst/>
          </a:prstGeom>
        </p:spPr>
      </p:pic>
    </p:spTree>
    <p:extLst>
      <p:ext uri="{BB962C8B-B14F-4D97-AF65-F5344CB8AC3E}">
        <p14:creationId xmlns:p14="http://schemas.microsoft.com/office/powerpoint/2010/main" val="1400594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Image 9">
            <a:extLst>
              <a:ext uri="{FF2B5EF4-FFF2-40B4-BE49-F238E27FC236}">
                <a16:creationId xmlns:a16="http://schemas.microsoft.com/office/drawing/2014/main" id="{A5927E89-52CA-5F8F-CC24-CCEA37185504}"/>
              </a:ext>
            </a:extLst>
          </p:cNvPr>
          <p:cNvPicPr>
            <a:picLocks noChangeAspect="1"/>
          </p:cNvPicPr>
          <p:nvPr/>
        </p:nvPicPr>
        <p:blipFill>
          <a:blip r:embed="rId3"/>
          <a:stretch>
            <a:fillRect/>
          </a:stretch>
        </p:blipFill>
        <p:spPr>
          <a:xfrm>
            <a:off x="412598" y="471206"/>
            <a:ext cx="1895202" cy="792981"/>
          </a:xfrm>
          <a:prstGeom prst="rect">
            <a:avLst/>
          </a:prstGeom>
        </p:spPr>
      </p:pic>
      <p:sp>
        <p:nvSpPr>
          <p:cNvPr id="4" name="ZoneTexte 3">
            <a:extLst>
              <a:ext uri="{FF2B5EF4-FFF2-40B4-BE49-F238E27FC236}">
                <a16:creationId xmlns:a16="http://schemas.microsoft.com/office/drawing/2014/main" id="{F6F9358F-628D-DA9B-1AA5-B308E3C223D7}"/>
              </a:ext>
            </a:extLst>
          </p:cNvPr>
          <p:cNvSpPr txBox="1"/>
          <p:nvPr/>
        </p:nvSpPr>
        <p:spPr>
          <a:xfrm>
            <a:off x="1741205" y="1406519"/>
            <a:ext cx="5661589" cy="584775"/>
          </a:xfrm>
          <a:prstGeom prst="rect">
            <a:avLst/>
          </a:prstGeom>
          <a:noFill/>
        </p:spPr>
        <p:txBody>
          <a:bodyPr wrap="square" lIns="91440" tIns="45720" rIns="91440" bIns="45720" rtlCol="0" anchor="t">
            <a:spAutoFit/>
          </a:bodyPr>
          <a:lstStyle/>
          <a:p>
            <a:r>
              <a:rPr lang="fr-FR" sz="3200" b="1" dirty="0">
                <a:solidFill>
                  <a:srgbClr val="00489A"/>
                </a:solidFill>
                <a:latin typeface="Arial"/>
                <a:cs typeface="Arial"/>
              </a:rPr>
              <a:t>Le Forum de l’Ill aujourd’hui</a:t>
            </a:r>
          </a:p>
        </p:txBody>
      </p:sp>
      <p:sp>
        <p:nvSpPr>
          <p:cNvPr id="2" name="Espace réservé du contenu 2">
            <a:extLst>
              <a:ext uri="{FF2B5EF4-FFF2-40B4-BE49-F238E27FC236}">
                <a16:creationId xmlns:a16="http://schemas.microsoft.com/office/drawing/2014/main" id="{F60F73C0-C900-F1ED-EABA-381E4B57118F}"/>
              </a:ext>
            </a:extLst>
          </p:cNvPr>
          <p:cNvSpPr txBox="1">
            <a:spLocks/>
          </p:cNvSpPr>
          <p:nvPr/>
        </p:nvSpPr>
        <p:spPr>
          <a:xfrm>
            <a:off x="412598" y="1990751"/>
            <a:ext cx="8600465" cy="439825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1000"/>
              </a:spcAft>
            </a:pPr>
            <a:r>
              <a:rPr lang="fr-FR" sz="1700" b="1" u="sng" dirty="0">
                <a:latin typeface="Arial"/>
                <a:cs typeface="Arial"/>
              </a:rPr>
              <a:t>Problématique</a:t>
            </a:r>
            <a:r>
              <a:rPr lang="fr-FR" sz="1700" dirty="0">
                <a:latin typeface="Arial"/>
                <a:cs typeface="Arial"/>
              </a:rPr>
              <a:t> : </a:t>
            </a:r>
            <a:endParaRPr lang="fr-FR" sz="1700" dirty="0">
              <a:latin typeface="Arial" panose="020B0604020202020204" pitchFamily="34" charset="0"/>
              <a:cs typeface="Arial" panose="020B0604020202020204" pitchFamily="34" charset="0"/>
            </a:endParaRPr>
          </a:p>
          <a:p>
            <a:pPr marL="285750" indent="-285750" algn="just">
              <a:spcAft>
                <a:spcPts val="1000"/>
              </a:spcAft>
              <a:buFont typeface="Calibri" panose="020B0604020202020204" pitchFamily="34" charset="0"/>
              <a:buChar char="-"/>
            </a:pPr>
            <a:r>
              <a:rPr lang="fr-FR" sz="1700" dirty="0">
                <a:latin typeface="Arial"/>
                <a:cs typeface="Arial"/>
              </a:rPr>
              <a:t>Le Forum de l’Ill est aujourd’hui un </a:t>
            </a:r>
            <a:r>
              <a:rPr lang="fr-FR" sz="1700" b="1" dirty="0">
                <a:latin typeface="Arial"/>
                <a:cs typeface="Arial"/>
              </a:rPr>
              <a:t>élément majeur du centre-ville</a:t>
            </a:r>
            <a:r>
              <a:rPr lang="fr-FR" sz="1700" dirty="0">
                <a:latin typeface="Arial"/>
                <a:cs typeface="Arial"/>
              </a:rPr>
              <a:t> d’Illkirch-Graffenstaden où se déroulent de nombreuses animations et spectacles.</a:t>
            </a:r>
            <a:endParaRPr lang="fr-FR" sz="1700" dirty="0">
              <a:latin typeface="Arial" panose="020B0604020202020204" pitchFamily="34" charset="0"/>
              <a:cs typeface="Arial" panose="020B0604020202020204" pitchFamily="34" charset="0"/>
            </a:endParaRPr>
          </a:p>
          <a:p>
            <a:pPr marL="285750" indent="-285750" algn="just">
              <a:spcAft>
                <a:spcPts val="1000"/>
              </a:spcAft>
              <a:buFont typeface="Calibri" panose="020B0604020202020204" pitchFamily="34" charset="0"/>
              <a:buChar char="-"/>
            </a:pPr>
            <a:r>
              <a:rPr lang="fr-FR" sz="1700" dirty="0">
                <a:latin typeface="Arial"/>
                <a:cs typeface="Arial"/>
              </a:rPr>
              <a:t>Cet espace est une des zones les plus chaudes de la ville lors des épisodes caniculaires et il constitue </a:t>
            </a:r>
            <a:r>
              <a:rPr lang="fr-FR" sz="1700" b="1" dirty="0">
                <a:latin typeface="Arial"/>
                <a:cs typeface="Arial"/>
              </a:rPr>
              <a:t>un véritable îlot de chaleur urbain</a:t>
            </a:r>
            <a:r>
              <a:rPr lang="fr-FR" sz="1700" dirty="0">
                <a:latin typeface="Arial"/>
                <a:cs typeface="Arial"/>
              </a:rPr>
              <a:t>.</a:t>
            </a:r>
            <a:endParaRPr lang="fr-FR" sz="1700" dirty="0">
              <a:latin typeface="Arial"/>
              <a:cs typeface="Calibri"/>
            </a:endParaRPr>
          </a:p>
          <a:p>
            <a:pPr marL="285750" indent="-285750" algn="just">
              <a:spcAft>
                <a:spcPts val="1000"/>
              </a:spcAft>
              <a:buFont typeface="Calibri" panose="020B0604020202020204" pitchFamily="34" charset="0"/>
              <a:buChar char="-"/>
            </a:pPr>
            <a:r>
              <a:rPr lang="fr-FR" sz="1700" dirty="0">
                <a:latin typeface="Arial"/>
                <a:cs typeface="Arial"/>
              </a:rPr>
              <a:t>Pour </a:t>
            </a:r>
            <a:r>
              <a:rPr lang="fr-FR" sz="1700" b="1" dirty="0">
                <a:latin typeface="Arial"/>
                <a:cs typeface="Arial"/>
              </a:rPr>
              <a:t>s'adapter aux conséquences du changement climatique, la Municipalité a souhaité réaménager cette zone en la végétalisant et en la désimperméabilisant </a:t>
            </a:r>
            <a:r>
              <a:rPr lang="fr-FR" sz="1700" dirty="0">
                <a:latin typeface="Arial"/>
                <a:cs typeface="Arial"/>
              </a:rPr>
              <a:t>afin :</a:t>
            </a:r>
            <a:endParaRPr lang="fr-FR" sz="1700">
              <a:latin typeface="Arial"/>
              <a:cs typeface="Calibri" panose="020F0502020204030204"/>
            </a:endParaRPr>
          </a:p>
          <a:p>
            <a:pPr marL="971550" indent="-285750" algn="just">
              <a:buFont typeface="Calibri" panose="020B0604020202020204" pitchFamily="34" charset="0"/>
              <a:buChar char="-"/>
            </a:pPr>
            <a:r>
              <a:rPr lang="fr-FR" sz="1700" dirty="0">
                <a:latin typeface="Arial"/>
                <a:cs typeface="Arial"/>
              </a:rPr>
              <a:t>de réduire l’impact de la chaleur en ville, </a:t>
            </a:r>
            <a:endParaRPr lang="fr-FR" sz="1700">
              <a:latin typeface="Arial"/>
              <a:cs typeface="Calibri" panose="020F0502020204030204"/>
            </a:endParaRPr>
          </a:p>
          <a:p>
            <a:pPr marL="971550" indent="-285750" algn="just">
              <a:buFont typeface="Calibri" panose="020B0604020202020204" pitchFamily="34" charset="0"/>
              <a:buChar char="-"/>
            </a:pPr>
            <a:r>
              <a:rPr lang="fr-FR" sz="1700" dirty="0">
                <a:latin typeface="Arial"/>
                <a:cs typeface="Arial"/>
              </a:rPr>
              <a:t>d’augmenter la capacité à piéger le Co2, </a:t>
            </a:r>
            <a:endParaRPr lang="fr-FR" sz="1700" dirty="0">
              <a:latin typeface="Arial"/>
              <a:cs typeface="Calibri" panose="020F0502020204030204"/>
            </a:endParaRPr>
          </a:p>
          <a:p>
            <a:pPr marL="971550" indent="-285750" algn="just">
              <a:buFont typeface="Calibri" panose="020B0604020202020204" pitchFamily="34" charset="0"/>
              <a:buChar char="-"/>
            </a:pPr>
            <a:r>
              <a:rPr lang="fr-FR" sz="1700" dirty="0">
                <a:latin typeface="Arial"/>
                <a:cs typeface="Arial"/>
              </a:rPr>
              <a:t>de permettre à l’eau de pluie de s’infiltrer,</a:t>
            </a:r>
            <a:endParaRPr lang="fr-FR" sz="1700" dirty="0">
              <a:latin typeface="Arial"/>
              <a:cs typeface="Calibri" panose="020F0502020204030204"/>
            </a:endParaRPr>
          </a:p>
          <a:p>
            <a:pPr marL="971550" indent="-285750" algn="just">
              <a:buFont typeface="Calibri" panose="020B0604020202020204" pitchFamily="34" charset="0"/>
              <a:buChar char="-"/>
            </a:pPr>
            <a:r>
              <a:rPr lang="fr-FR" sz="1700" dirty="0">
                <a:latin typeface="Arial"/>
                <a:cs typeface="Arial"/>
              </a:rPr>
              <a:t>de maintenir un espace agréable et ludique pour les usagers.</a:t>
            </a:r>
            <a:endParaRPr lang="fr-FR" sz="1700" dirty="0">
              <a:latin typeface="Arial"/>
              <a:cs typeface="Calibri" panose="020F0502020204030204"/>
            </a:endParaRPr>
          </a:p>
          <a:p>
            <a:pPr algn="just"/>
            <a:endParaRPr lang="fr-FR" sz="1700" dirty="0">
              <a:latin typeface="Arial"/>
              <a:cs typeface="Arial"/>
            </a:endParaRPr>
          </a:p>
        </p:txBody>
      </p:sp>
    </p:spTree>
    <p:extLst>
      <p:ext uri="{BB962C8B-B14F-4D97-AF65-F5344CB8AC3E}">
        <p14:creationId xmlns:p14="http://schemas.microsoft.com/office/powerpoint/2010/main" val="2615810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re 1"/>
          <p:cNvSpPr>
            <a:spLocks noGrp="1"/>
          </p:cNvSpPr>
          <p:nvPr>
            <p:ph type="title"/>
          </p:nvPr>
        </p:nvSpPr>
        <p:spPr>
          <a:xfrm>
            <a:off x="3009669" y="887266"/>
            <a:ext cx="3946608" cy="767739"/>
          </a:xfrm>
        </p:spPr>
        <p:txBody>
          <a:bodyPr>
            <a:normAutofit fontScale="90000"/>
          </a:bodyPr>
          <a:lstStyle/>
          <a:p>
            <a:pPr algn="ctr"/>
            <a:r>
              <a:rPr lang="fr-FR" sz="3600" b="1" dirty="0">
                <a:solidFill>
                  <a:srgbClr val="00489A"/>
                </a:solidFill>
                <a:latin typeface="Arial"/>
                <a:cs typeface="Arial"/>
              </a:rPr>
              <a:t>Zone jets d’eau (scénario A) </a:t>
            </a:r>
            <a:endParaRPr lang="fr-FR" sz="3600" b="1" dirty="0">
              <a:solidFill>
                <a:srgbClr val="00489A"/>
              </a:solidFill>
              <a:latin typeface="Arial" panose="020B0604020202020204" pitchFamily="34" charset="0"/>
              <a:cs typeface="Arial" panose="020B0604020202020204" pitchFamily="34" charset="0"/>
            </a:endParaRPr>
          </a:p>
        </p:txBody>
      </p:sp>
      <p:sp>
        <p:nvSpPr>
          <p:cNvPr id="9" name="Espace réservé du contenu 2"/>
          <p:cNvSpPr>
            <a:spLocks noGrp="1"/>
          </p:cNvSpPr>
          <p:nvPr>
            <p:ph idx="1"/>
          </p:nvPr>
        </p:nvSpPr>
        <p:spPr>
          <a:xfrm>
            <a:off x="412208" y="1751687"/>
            <a:ext cx="4567510" cy="4654660"/>
          </a:xfrm>
        </p:spPr>
        <p:txBody>
          <a:bodyPr vert="horz" lIns="91440" tIns="45720" rIns="91440" bIns="45720" rtlCol="0" anchor="t">
            <a:noAutofit/>
          </a:bodyPr>
          <a:lstStyle/>
          <a:p>
            <a:pPr marL="285750" indent="-285750" algn="just">
              <a:buFont typeface="Calibri" panose="020B0604020202020204" pitchFamily="34" charset="0"/>
              <a:buChar char="-"/>
            </a:pPr>
            <a:r>
              <a:rPr lang="fr-FR" sz="1900" dirty="0">
                <a:latin typeface="Arial"/>
                <a:cs typeface="Arial"/>
              </a:rPr>
              <a:t>Les zones végétalisées reprendront les essences végétales décrites précédemment.</a:t>
            </a:r>
            <a:endParaRPr lang="en-US" sz="1900">
              <a:latin typeface="Arial"/>
              <a:cs typeface="Arial"/>
            </a:endParaRPr>
          </a:p>
          <a:p>
            <a:pPr algn="just">
              <a:buFont typeface="Calibri" panose="020B0604020202020204" pitchFamily="34" charset="0"/>
              <a:buChar char="-"/>
            </a:pPr>
            <a:r>
              <a:rPr lang="fr-FR" sz="1900" dirty="0">
                <a:latin typeface="Arial"/>
                <a:cs typeface="Arial"/>
              </a:rPr>
              <a:t>Une strate herbacée avec des micros zones en prairie sera proposée.</a:t>
            </a:r>
          </a:p>
          <a:p>
            <a:pPr algn="just">
              <a:buFont typeface="Calibri" panose="020B0604020202020204" pitchFamily="34" charset="0"/>
              <a:buChar char="-"/>
            </a:pPr>
            <a:r>
              <a:rPr lang="fr-FR" sz="1900" dirty="0">
                <a:latin typeface="Arial"/>
                <a:cs typeface="Arial"/>
              </a:rPr>
              <a:t>Des </a:t>
            </a:r>
            <a:r>
              <a:rPr lang="fr-FR" sz="1900" b="1" dirty="0">
                <a:latin typeface="Arial"/>
                <a:cs typeface="Arial"/>
              </a:rPr>
              <a:t>assises</a:t>
            </a:r>
            <a:r>
              <a:rPr lang="fr-FR" sz="1900" dirty="0">
                <a:latin typeface="Arial"/>
                <a:cs typeface="Arial"/>
              </a:rPr>
              <a:t> (bancs, rochers, transats) seront répartis dans les espaces verts.</a:t>
            </a:r>
          </a:p>
          <a:p>
            <a:pPr algn="just">
              <a:buFont typeface="Calibri" panose="020B0604020202020204" pitchFamily="34" charset="0"/>
              <a:buChar char="-"/>
            </a:pPr>
            <a:r>
              <a:rPr lang="fr-FR" sz="1900" dirty="0">
                <a:latin typeface="Arial"/>
                <a:cs typeface="Arial"/>
              </a:rPr>
              <a:t>Une </a:t>
            </a:r>
            <a:r>
              <a:rPr lang="fr-FR" sz="1900" b="1" dirty="0">
                <a:latin typeface="Arial"/>
                <a:cs typeface="Arial"/>
              </a:rPr>
              <a:t>végétalisation dense et opaque sera mise en place le long de la route de Lyon et le long du Tram</a:t>
            </a:r>
            <a:r>
              <a:rPr lang="fr-FR" sz="1900" dirty="0">
                <a:latin typeface="Arial"/>
                <a:cs typeface="Arial"/>
              </a:rPr>
              <a:t>, afin d'offrir un rideau végétal assurant une sécurité et un confort pour les usagers de la place (surveillance des enfants, filtrage des bruits et de la poussière…).</a:t>
            </a:r>
          </a:p>
          <a:p>
            <a:pPr marL="0" indent="0">
              <a:buNone/>
            </a:pPr>
            <a:endParaRPr lang="fr-FR" sz="2400" dirty="0">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FE0EADE6-7C8E-8577-317E-41A4283436C8}"/>
              </a:ext>
            </a:extLst>
          </p:cNvPr>
          <p:cNvPicPr>
            <a:picLocks noChangeAspect="1"/>
          </p:cNvPicPr>
          <p:nvPr/>
        </p:nvPicPr>
        <p:blipFill>
          <a:blip r:embed="rId3"/>
          <a:stretch>
            <a:fillRect/>
          </a:stretch>
        </p:blipFill>
        <p:spPr>
          <a:xfrm>
            <a:off x="412208" y="454800"/>
            <a:ext cx="1834875" cy="767739"/>
          </a:xfrm>
          <a:prstGeom prst="rect">
            <a:avLst/>
          </a:prstGeom>
        </p:spPr>
      </p:pic>
      <p:pic>
        <p:nvPicPr>
          <p:cNvPr id="7" name="Image 8">
            <a:extLst>
              <a:ext uri="{FF2B5EF4-FFF2-40B4-BE49-F238E27FC236}">
                <a16:creationId xmlns:a16="http://schemas.microsoft.com/office/drawing/2014/main" id="{996A9FF0-2F29-3432-517D-95984CF54F22}"/>
              </a:ext>
            </a:extLst>
          </p:cNvPr>
          <p:cNvPicPr>
            <a:picLocks noChangeAspect="1"/>
          </p:cNvPicPr>
          <p:nvPr/>
        </p:nvPicPr>
        <p:blipFill>
          <a:blip r:embed="rId4"/>
          <a:stretch>
            <a:fillRect/>
          </a:stretch>
        </p:blipFill>
        <p:spPr>
          <a:xfrm>
            <a:off x="5051755" y="2170988"/>
            <a:ext cx="3634673" cy="3295899"/>
          </a:xfrm>
          <a:prstGeom prst="rect">
            <a:avLst/>
          </a:prstGeom>
        </p:spPr>
      </p:pic>
    </p:spTree>
    <p:extLst>
      <p:ext uri="{BB962C8B-B14F-4D97-AF65-F5344CB8AC3E}">
        <p14:creationId xmlns:p14="http://schemas.microsoft.com/office/powerpoint/2010/main" val="773262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re 1"/>
          <p:cNvSpPr>
            <a:spLocks noGrp="1"/>
          </p:cNvSpPr>
          <p:nvPr>
            <p:ph type="title"/>
          </p:nvPr>
        </p:nvSpPr>
        <p:spPr>
          <a:xfrm>
            <a:off x="1291397" y="1157378"/>
            <a:ext cx="7051133" cy="852129"/>
          </a:xfrm>
        </p:spPr>
        <p:txBody>
          <a:bodyPr>
            <a:noAutofit/>
          </a:bodyPr>
          <a:lstStyle/>
          <a:p>
            <a:pPr algn="ctr"/>
            <a:r>
              <a:rPr lang="fr-FR" sz="3000" b="1" dirty="0">
                <a:solidFill>
                  <a:srgbClr val="00489A"/>
                </a:solidFill>
                <a:latin typeface="Arial"/>
                <a:cs typeface="Arial"/>
              </a:rPr>
              <a:t>Zoom sur la zone centre vert (scénario B)</a:t>
            </a:r>
            <a:endParaRPr lang="en-US" sz="3000" dirty="0"/>
          </a:p>
        </p:txBody>
      </p:sp>
      <p:pic>
        <p:nvPicPr>
          <p:cNvPr id="7" name="Image 6">
            <a:extLst>
              <a:ext uri="{FF2B5EF4-FFF2-40B4-BE49-F238E27FC236}">
                <a16:creationId xmlns:a16="http://schemas.microsoft.com/office/drawing/2014/main" id="{AE215C0C-F452-DFD5-014A-D892F3056626}"/>
              </a:ext>
            </a:extLst>
          </p:cNvPr>
          <p:cNvPicPr>
            <a:picLocks noChangeAspect="1"/>
          </p:cNvPicPr>
          <p:nvPr/>
        </p:nvPicPr>
        <p:blipFill>
          <a:blip r:embed="rId3"/>
          <a:stretch>
            <a:fillRect/>
          </a:stretch>
        </p:blipFill>
        <p:spPr>
          <a:xfrm>
            <a:off x="437800" y="441817"/>
            <a:ext cx="1707195" cy="714316"/>
          </a:xfrm>
          <a:prstGeom prst="rect">
            <a:avLst/>
          </a:prstGeom>
        </p:spPr>
      </p:pic>
      <p:pic>
        <p:nvPicPr>
          <p:cNvPr id="3" name="Image 2">
            <a:extLst>
              <a:ext uri="{FF2B5EF4-FFF2-40B4-BE49-F238E27FC236}">
                <a16:creationId xmlns:a16="http://schemas.microsoft.com/office/drawing/2014/main" id="{7C93DA72-8471-8D9F-3879-950122A61ED5}"/>
              </a:ext>
            </a:extLst>
          </p:cNvPr>
          <p:cNvPicPr>
            <a:picLocks noChangeAspect="1"/>
          </p:cNvPicPr>
          <p:nvPr/>
        </p:nvPicPr>
        <p:blipFill rotWithShape="1">
          <a:blip r:embed="rId4"/>
          <a:srcRect b="5475"/>
          <a:stretch/>
        </p:blipFill>
        <p:spPr>
          <a:xfrm>
            <a:off x="2379718" y="2011918"/>
            <a:ext cx="4858566" cy="4370081"/>
          </a:xfrm>
          <a:prstGeom prst="rect">
            <a:avLst/>
          </a:prstGeom>
        </p:spPr>
      </p:pic>
    </p:spTree>
    <p:extLst>
      <p:ext uri="{BB962C8B-B14F-4D97-AF65-F5344CB8AC3E}">
        <p14:creationId xmlns:p14="http://schemas.microsoft.com/office/powerpoint/2010/main" val="507802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re 1"/>
          <p:cNvSpPr>
            <a:spLocks noGrp="1"/>
          </p:cNvSpPr>
          <p:nvPr>
            <p:ph type="title"/>
          </p:nvPr>
        </p:nvSpPr>
        <p:spPr>
          <a:xfrm>
            <a:off x="2845749" y="964602"/>
            <a:ext cx="4119073" cy="767739"/>
          </a:xfrm>
        </p:spPr>
        <p:txBody>
          <a:bodyPr>
            <a:normAutofit fontScale="90000"/>
          </a:bodyPr>
          <a:lstStyle/>
          <a:p>
            <a:pPr algn="ctr"/>
            <a:r>
              <a:rPr lang="fr-FR" sz="3600" b="1" dirty="0">
                <a:solidFill>
                  <a:srgbClr val="00489A"/>
                </a:solidFill>
                <a:latin typeface="Arial"/>
                <a:cs typeface="Arial"/>
              </a:rPr>
              <a:t>Zone centre vert (scénario B) </a:t>
            </a:r>
            <a:endParaRPr lang="fr-FR" sz="3600" b="1" dirty="0">
              <a:solidFill>
                <a:srgbClr val="00489A"/>
              </a:solidFill>
              <a:latin typeface="Arial" panose="020B0604020202020204" pitchFamily="34" charset="0"/>
              <a:cs typeface="Arial" panose="020B0604020202020204" pitchFamily="34" charset="0"/>
            </a:endParaRPr>
          </a:p>
        </p:txBody>
      </p:sp>
      <p:sp>
        <p:nvSpPr>
          <p:cNvPr id="9" name="Espace réservé du contenu 2"/>
          <p:cNvSpPr>
            <a:spLocks noGrp="1"/>
          </p:cNvSpPr>
          <p:nvPr>
            <p:ph idx="1"/>
          </p:nvPr>
        </p:nvSpPr>
        <p:spPr>
          <a:xfrm>
            <a:off x="497205" y="1817371"/>
            <a:ext cx="4547098" cy="4761698"/>
          </a:xfrm>
        </p:spPr>
        <p:txBody>
          <a:bodyPr vert="horz" lIns="91440" tIns="45720" rIns="91440" bIns="45720" rtlCol="0" anchor="t">
            <a:normAutofit/>
          </a:bodyPr>
          <a:lstStyle/>
          <a:p>
            <a:pPr algn="just">
              <a:buFont typeface="Calibri" panose="020B0604020202020204" pitchFamily="34" charset="0"/>
              <a:buChar char="-"/>
            </a:pPr>
            <a:r>
              <a:rPr lang="fr-FR" sz="1500" dirty="0">
                <a:latin typeface="Arial"/>
                <a:cs typeface="Arial"/>
              </a:rPr>
              <a:t>L’actuelle fontaine sera </a:t>
            </a:r>
            <a:r>
              <a:rPr lang="fr-FR" sz="1500" b="1" dirty="0">
                <a:latin typeface="Arial"/>
                <a:cs typeface="Arial"/>
              </a:rPr>
              <a:t>remplacée par une zone entièrement végétalisée</a:t>
            </a:r>
            <a:r>
              <a:rPr lang="fr-FR" sz="1500" dirty="0">
                <a:latin typeface="Arial"/>
                <a:cs typeface="Arial"/>
              </a:rPr>
              <a:t>.</a:t>
            </a:r>
            <a:endParaRPr lang="en-US" sz="1500">
              <a:latin typeface="Arial"/>
              <a:cs typeface="Calibri" panose="020F0502020204030204"/>
            </a:endParaRPr>
          </a:p>
          <a:p>
            <a:pPr algn="just">
              <a:buFont typeface="Calibri" panose="020B0604020202020204" pitchFamily="34" charset="0"/>
              <a:buChar char="-"/>
            </a:pPr>
            <a:r>
              <a:rPr lang="fr-FR" sz="1500" dirty="0">
                <a:latin typeface="Arial"/>
                <a:cs typeface="Arial"/>
              </a:rPr>
              <a:t>Un </a:t>
            </a:r>
            <a:r>
              <a:rPr lang="fr-FR" sz="1500" b="1" dirty="0">
                <a:latin typeface="Arial"/>
                <a:cs typeface="Arial"/>
              </a:rPr>
              <a:t>système de brumisation sur mats</a:t>
            </a:r>
            <a:r>
              <a:rPr lang="fr-FR" sz="1500" dirty="0">
                <a:latin typeface="Arial"/>
                <a:cs typeface="Arial"/>
              </a:rPr>
              <a:t> sera disposé le long des cheminements. La brumisation sur mats permet de choisir l’intensité de la brumisation, la fréquence d’allumage (programmation ou détection) et la hauteur de brumisation, afin de rafraichir la zone et de permettre </a:t>
            </a:r>
            <a:r>
              <a:rPr lang="fr-FR" sz="1500" b="1" dirty="0">
                <a:latin typeface="Arial"/>
                <a:cs typeface="Arial"/>
              </a:rPr>
              <a:t>un espace plus ludique</a:t>
            </a:r>
            <a:r>
              <a:rPr lang="fr-FR" sz="1500" dirty="0">
                <a:latin typeface="Arial"/>
                <a:cs typeface="Arial"/>
              </a:rPr>
              <a:t>. </a:t>
            </a:r>
            <a:r>
              <a:rPr lang="fr-FR" sz="1500" b="1" dirty="0">
                <a:latin typeface="Arial"/>
                <a:cs typeface="Arial"/>
              </a:rPr>
              <a:t>La consommation d'eau est estimée à environ 20m</a:t>
            </a:r>
            <a:r>
              <a:rPr lang="fr-FR" sz="1500" b="1" baseline="30000" dirty="0">
                <a:latin typeface="Arial"/>
                <a:cs typeface="Arial"/>
              </a:rPr>
              <a:t>3</a:t>
            </a:r>
            <a:r>
              <a:rPr lang="fr-FR" sz="1500" b="1" dirty="0">
                <a:latin typeface="Arial"/>
                <a:cs typeface="Arial"/>
              </a:rPr>
              <a:t>/an</a:t>
            </a:r>
            <a:r>
              <a:rPr lang="fr-FR" sz="1500" dirty="0">
                <a:latin typeface="Arial"/>
                <a:cs typeface="Arial"/>
              </a:rPr>
              <a:t>.</a:t>
            </a:r>
          </a:p>
          <a:p>
            <a:pPr algn="just">
              <a:buFont typeface="Calibri" panose="020B0604020202020204" pitchFamily="34" charset="0"/>
              <a:buChar char="-"/>
            </a:pPr>
            <a:r>
              <a:rPr lang="fr-FR" sz="1500" dirty="0">
                <a:latin typeface="Arial"/>
                <a:cs typeface="Arial"/>
              </a:rPr>
              <a:t>Un </a:t>
            </a:r>
            <a:r>
              <a:rPr lang="fr-FR" sz="1500" b="1" dirty="0">
                <a:latin typeface="Arial"/>
                <a:cs typeface="Arial"/>
              </a:rPr>
              <a:t>système de brumisation au sol</a:t>
            </a:r>
            <a:r>
              <a:rPr lang="fr-FR" sz="1500" dirty="0">
                <a:latin typeface="Arial"/>
                <a:cs typeface="Arial"/>
              </a:rPr>
              <a:t> sera aménagé dans la zone végétale vers le Tram, sur un sol en pierres naturelles. La brumisation au sol permet de choisir l’intensité de la brumisation, la fréquence d’allumage (programmation ou détection) et la hauteur de brumisation, afin de rafraichir la zone et de créer un </a:t>
            </a:r>
            <a:r>
              <a:rPr lang="fr-FR" sz="1500" b="1" dirty="0">
                <a:latin typeface="Arial"/>
                <a:cs typeface="Arial"/>
              </a:rPr>
              <a:t>véritable espace ludique notamment pour les enfants. La consommation d'eau est estimée à environ 20m</a:t>
            </a:r>
            <a:r>
              <a:rPr lang="fr-FR" sz="1500" b="1" baseline="30000" dirty="0">
                <a:latin typeface="Arial"/>
                <a:cs typeface="Arial"/>
              </a:rPr>
              <a:t>3</a:t>
            </a:r>
            <a:r>
              <a:rPr lang="fr-FR" sz="1500" b="1" dirty="0">
                <a:latin typeface="Arial"/>
                <a:cs typeface="Arial"/>
              </a:rPr>
              <a:t>/an.</a:t>
            </a:r>
          </a:p>
          <a:p>
            <a:pPr marL="0" indent="0" algn="just">
              <a:buNone/>
            </a:pPr>
            <a:endParaRPr lang="fr-FR" sz="2900" dirty="0">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FE0EADE6-7C8E-8577-317E-41A4283436C8}"/>
              </a:ext>
            </a:extLst>
          </p:cNvPr>
          <p:cNvPicPr>
            <a:picLocks noChangeAspect="1"/>
          </p:cNvPicPr>
          <p:nvPr/>
        </p:nvPicPr>
        <p:blipFill>
          <a:blip r:embed="rId3"/>
          <a:stretch>
            <a:fillRect/>
          </a:stretch>
        </p:blipFill>
        <p:spPr>
          <a:xfrm>
            <a:off x="412208" y="454800"/>
            <a:ext cx="1834875" cy="767739"/>
          </a:xfrm>
          <a:prstGeom prst="rect">
            <a:avLst/>
          </a:prstGeom>
        </p:spPr>
      </p:pic>
      <p:pic>
        <p:nvPicPr>
          <p:cNvPr id="3" name="Image 2">
            <a:extLst>
              <a:ext uri="{FF2B5EF4-FFF2-40B4-BE49-F238E27FC236}">
                <a16:creationId xmlns:a16="http://schemas.microsoft.com/office/drawing/2014/main" id="{11F1BDF8-643C-B95C-6F87-3783F144BB67}"/>
              </a:ext>
            </a:extLst>
          </p:cNvPr>
          <p:cNvPicPr>
            <a:picLocks noChangeAspect="1"/>
          </p:cNvPicPr>
          <p:nvPr/>
        </p:nvPicPr>
        <p:blipFill rotWithShape="1">
          <a:blip r:embed="rId4"/>
          <a:srcRect b="5475"/>
          <a:stretch/>
        </p:blipFill>
        <p:spPr>
          <a:xfrm>
            <a:off x="5114753" y="2450748"/>
            <a:ext cx="3756388" cy="3359752"/>
          </a:xfrm>
          <a:prstGeom prst="rect">
            <a:avLst/>
          </a:prstGeom>
        </p:spPr>
      </p:pic>
    </p:spTree>
    <p:extLst>
      <p:ext uri="{BB962C8B-B14F-4D97-AF65-F5344CB8AC3E}">
        <p14:creationId xmlns:p14="http://schemas.microsoft.com/office/powerpoint/2010/main" val="2988556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re 1"/>
          <p:cNvSpPr>
            <a:spLocks noGrp="1"/>
          </p:cNvSpPr>
          <p:nvPr>
            <p:ph type="title"/>
          </p:nvPr>
        </p:nvSpPr>
        <p:spPr>
          <a:xfrm>
            <a:off x="2845749" y="964602"/>
            <a:ext cx="4119073" cy="767739"/>
          </a:xfrm>
        </p:spPr>
        <p:txBody>
          <a:bodyPr>
            <a:normAutofit fontScale="90000"/>
          </a:bodyPr>
          <a:lstStyle/>
          <a:p>
            <a:pPr algn="ctr"/>
            <a:r>
              <a:rPr lang="fr-FR" sz="3600" b="1" dirty="0">
                <a:solidFill>
                  <a:srgbClr val="00489A"/>
                </a:solidFill>
                <a:latin typeface="Arial"/>
                <a:cs typeface="Arial"/>
              </a:rPr>
              <a:t>Zone centre vert (scénario B) </a:t>
            </a:r>
            <a:endParaRPr lang="fr-FR" sz="3600" b="1" dirty="0">
              <a:solidFill>
                <a:srgbClr val="00489A"/>
              </a:solidFill>
              <a:latin typeface="Arial" panose="020B0604020202020204" pitchFamily="34" charset="0"/>
              <a:cs typeface="Arial" panose="020B0604020202020204" pitchFamily="34" charset="0"/>
            </a:endParaRPr>
          </a:p>
        </p:txBody>
      </p:sp>
      <p:sp>
        <p:nvSpPr>
          <p:cNvPr id="9" name="Espace réservé du contenu 2"/>
          <p:cNvSpPr>
            <a:spLocks noGrp="1"/>
          </p:cNvSpPr>
          <p:nvPr>
            <p:ph idx="1"/>
          </p:nvPr>
        </p:nvSpPr>
        <p:spPr>
          <a:xfrm>
            <a:off x="497205" y="1878603"/>
            <a:ext cx="4506277" cy="4435127"/>
          </a:xfrm>
        </p:spPr>
        <p:txBody>
          <a:bodyPr vert="horz" lIns="91440" tIns="45720" rIns="91440" bIns="45720" rtlCol="0" anchor="t">
            <a:noAutofit/>
          </a:bodyPr>
          <a:lstStyle/>
          <a:p>
            <a:pPr algn="just">
              <a:buFont typeface="Calibri" panose="020B0604020202020204" pitchFamily="34" charset="0"/>
              <a:buChar char="-"/>
            </a:pPr>
            <a:r>
              <a:rPr lang="fr-FR" sz="1500" dirty="0">
                <a:latin typeface="Arial"/>
                <a:cs typeface="Arial"/>
              </a:rPr>
              <a:t>Les </a:t>
            </a:r>
            <a:r>
              <a:rPr lang="fr-FR" sz="1500" b="1" dirty="0">
                <a:latin typeface="Arial"/>
                <a:cs typeface="Arial"/>
              </a:rPr>
              <a:t>zones imperméables (pavés et enrobés) seront entièrement arrachées</a:t>
            </a:r>
            <a:r>
              <a:rPr lang="fr-FR" sz="1500" dirty="0">
                <a:latin typeface="Arial"/>
                <a:cs typeface="Arial"/>
              </a:rPr>
              <a:t>, remplacées par des cheminements en stabilisé blanc compactés accessibles PMR à l'exception du passage entre la route de Lyon et le </a:t>
            </a:r>
            <a:r>
              <a:rPr lang="fr-FR" sz="1500" dirty="0" err="1">
                <a:latin typeface="Arial"/>
                <a:cs typeface="Arial"/>
              </a:rPr>
              <a:t>Centr’Ill</a:t>
            </a:r>
            <a:r>
              <a:rPr lang="fr-FR" sz="1500" dirty="0">
                <a:latin typeface="Arial"/>
                <a:cs typeface="Arial"/>
              </a:rPr>
              <a:t> qui sera en dallage naturel (opus de gneiss, grès, granit…).</a:t>
            </a:r>
          </a:p>
          <a:p>
            <a:pPr algn="just">
              <a:buFont typeface="Calibri" panose="020B0604020202020204" pitchFamily="34" charset="0"/>
              <a:buChar char="-"/>
            </a:pPr>
            <a:r>
              <a:rPr lang="fr-FR" sz="1500" dirty="0">
                <a:latin typeface="Arial"/>
                <a:cs typeface="Arial"/>
              </a:rPr>
              <a:t>Les zones végétalisées reprendront les essences végétales décrites précédemment.</a:t>
            </a:r>
          </a:p>
          <a:p>
            <a:pPr algn="just">
              <a:buFont typeface="Calibri" panose="020B0604020202020204" pitchFamily="34" charset="0"/>
              <a:buChar char="-"/>
            </a:pPr>
            <a:r>
              <a:rPr lang="fr-FR" sz="1500" dirty="0">
                <a:latin typeface="Arial"/>
                <a:cs typeface="Arial"/>
              </a:rPr>
              <a:t>Une strate herbacée avec des micros zones en prairie sera proposée.</a:t>
            </a:r>
          </a:p>
          <a:p>
            <a:pPr algn="just">
              <a:buFont typeface="Calibri" panose="020B0604020202020204" pitchFamily="34" charset="0"/>
              <a:buChar char="-"/>
            </a:pPr>
            <a:r>
              <a:rPr lang="fr-FR" sz="1500" dirty="0">
                <a:latin typeface="Arial"/>
                <a:cs typeface="Arial"/>
              </a:rPr>
              <a:t>Des </a:t>
            </a:r>
            <a:r>
              <a:rPr lang="fr-FR" sz="1500" b="1" dirty="0">
                <a:latin typeface="Arial"/>
                <a:cs typeface="Arial"/>
              </a:rPr>
              <a:t>assises</a:t>
            </a:r>
            <a:r>
              <a:rPr lang="fr-FR" sz="1500" dirty="0">
                <a:latin typeface="Arial"/>
                <a:cs typeface="Arial"/>
              </a:rPr>
              <a:t> (bancs, rochers, transats) seront répartis dans les espaces verts.</a:t>
            </a:r>
          </a:p>
          <a:p>
            <a:pPr algn="just">
              <a:buFont typeface="Calibri,Sans-Serif"/>
              <a:buChar char="-"/>
            </a:pPr>
            <a:r>
              <a:rPr lang="fr-FR" sz="1500" dirty="0">
                <a:latin typeface="Arial"/>
                <a:cs typeface="Arial"/>
              </a:rPr>
              <a:t>Une </a:t>
            </a:r>
            <a:r>
              <a:rPr lang="fr-FR" sz="1500" b="1" dirty="0">
                <a:latin typeface="Arial"/>
                <a:cs typeface="Arial"/>
              </a:rPr>
              <a:t>végétalisation dense et opaque sera mise en place le long de la route de Lyon et le long du Tram</a:t>
            </a:r>
            <a:r>
              <a:rPr lang="fr-FR" sz="1500" dirty="0">
                <a:latin typeface="Arial"/>
                <a:cs typeface="Arial"/>
              </a:rPr>
              <a:t>, afin d'offrir un rideau végétal assurant une sécurité et un confort pour les usagers de la place (surveillance des enfants, filtrage des bruits et de la poussière…).</a:t>
            </a:r>
            <a:endParaRPr lang="en-US" sz="1500" dirty="0">
              <a:latin typeface="Arial"/>
              <a:cs typeface="Arial"/>
            </a:endParaRPr>
          </a:p>
          <a:p>
            <a:pPr marL="0" indent="0" algn="just">
              <a:buNone/>
            </a:pPr>
            <a:endParaRPr lang="fr-FR" sz="2900" dirty="0">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FE0EADE6-7C8E-8577-317E-41A4283436C8}"/>
              </a:ext>
            </a:extLst>
          </p:cNvPr>
          <p:cNvPicPr>
            <a:picLocks noChangeAspect="1"/>
          </p:cNvPicPr>
          <p:nvPr/>
        </p:nvPicPr>
        <p:blipFill>
          <a:blip r:embed="rId3"/>
          <a:stretch>
            <a:fillRect/>
          </a:stretch>
        </p:blipFill>
        <p:spPr>
          <a:xfrm>
            <a:off x="412208" y="454800"/>
            <a:ext cx="1834875" cy="767739"/>
          </a:xfrm>
          <a:prstGeom prst="rect">
            <a:avLst/>
          </a:prstGeom>
        </p:spPr>
      </p:pic>
      <p:pic>
        <p:nvPicPr>
          <p:cNvPr id="7" name="Image 2">
            <a:extLst>
              <a:ext uri="{FF2B5EF4-FFF2-40B4-BE49-F238E27FC236}">
                <a16:creationId xmlns:a16="http://schemas.microsoft.com/office/drawing/2014/main" id="{B8170A23-E4C3-DDCF-C590-201E3F776D7A}"/>
              </a:ext>
            </a:extLst>
          </p:cNvPr>
          <p:cNvPicPr>
            <a:picLocks noChangeAspect="1"/>
          </p:cNvPicPr>
          <p:nvPr/>
        </p:nvPicPr>
        <p:blipFill rotWithShape="1">
          <a:blip r:embed="rId4"/>
          <a:srcRect b="5475"/>
          <a:stretch/>
        </p:blipFill>
        <p:spPr>
          <a:xfrm>
            <a:off x="5114753" y="2450748"/>
            <a:ext cx="3756388" cy="3359752"/>
          </a:xfrm>
          <a:prstGeom prst="rect">
            <a:avLst/>
          </a:prstGeom>
        </p:spPr>
      </p:pic>
    </p:spTree>
    <p:extLst>
      <p:ext uri="{BB962C8B-B14F-4D97-AF65-F5344CB8AC3E}">
        <p14:creationId xmlns:p14="http://schemas.microsoft.com/office/powerpoint/2010/main" val="4279828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re 1"/>
          <p:cNvSpPr>
            <a:spLocks noGrp="1"/>
          </p:cNvSpPr>
          <p:nvPr>
            <p:ph type="title"/>
          </p:nvPr>
        </p:nvSpPr>
        <p:spPr>
          <a:xfrm>
            <a:off x="1291397" y="1105453"/>
            <a:ext cx="7316472" cy="852129"/>
          </a:xfrm>
        </p:spPr>
        <p:txBody>
          <a:bodyPr>
            <a:normAutofit/>
          </a:bodyPr>
          <a:lstStyle/>
          <a:p>
            <a:pPr algn="ctr"/>
            <a:r>
              <a:rPr lang="fr-FR" sz="3000" b="1" dirty="0">
                <a:solidFill>
                  <a:srgbClr val="00489A"/>
                </a:solidFill>
                <a:latin typeface="Arial"/>
                <a:cs typeface="Arial"/>
              </a:rPr>
              <a:t>Zoom sur la zone rivière (scénario C)</a:t>
            </a:r>
            <a:endParaRPr lang="en-US" sz="3000" dirty="0"/>
          </a:p>
        </p:txBody>
      </p:sp>
      <p:pic>
        <p:nvPicPr>
          <p:cNvPr id="7" name="Image 6">
            <a:extLst>
              <a:ext uri="{FF2B5EF4-FFF2-40B4-BE49-F238E27FC236}">
                <a16:creationId xmlns:a16="http://schemas.microsoft.com/office/drawing/2014/main" id="{AE215C0C-F452-DFD5-014A-D892F3056626}"/>
              </a:ext>
            </a:extLst>
          </p:cNvPr>
          <p:cNvPicPr>
            <a:picLocks noChangeAspect="1"/>
          </p:cNvPicPr>
          <p:nvPr/>
        </p:nvPicPr>
        <p:blipFill>
          <a:blip r:embed="rId3"/>
          <a:stretch>
            <a:fillRect/>
          </a:stretch>
        </p:blipFill>
        <p:spPr>
          <a:xfrm>
            <a:off x="437800" y="441817"/>
            <a:ext cx="1707195" cy="714316"/>
          </a:xfrm>
          <a:prstGeom prst="rect">
            <a:avLst/>
          </a:prstGeom>
        </p:spPr>
      </p:pic>
      <p:pic>
        <p:nvPicPr>
          <p:cNvPr id="4" name="Image 3">
            <a:extLst>
              <a:ext uri="{FF2B5EF4-FFF2-40B4-BE49-F238E27FC236}">
                <a16:creationId xmlns:a16="http://schemas.microsoft.com/office/drawing/2014/main" id="{E9C63EC0-8FC7-1057-6E62-EE81DEE006A0}"/>
              </a:ext>
            </a:extLst>
          </p:cNvPr>
          <p:cNvPicPr>
            <a:picLocks noChangeAspect="1"/>
          </p:cNvPicPr>
          <p:nvPr/>
        </p:nvPicPr>
        <p:blipFill>
          <a:blip r:embed="rId4"/>
          <a:stretch>
            <a:fillRect/>
          </a:stretch>
        </p:blipFill>
        <p:spPr>
          <a:xfrm>
            <a:off x="2144995" y="1886171"/>
            <a:ext cx="4976483" cy="4429171"/>
          </a:xfrm>
          <a:prstGeom prst="rect">
            <a:avLst/>
          </a:prstGeom>
        </p:spPr>
      </p:pic>
    </p:spTree>
    <p:extLst>
      <p:ext uri="{BB962C8B-B14F-4D97-AF65-F5344CB8AC3E}">
        <p14:creationId xmlns:p14="http://schemas.microsoft.com/office/powerpoint/2010/main" val="607382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re 1"/>
          <p:cNvSpPr>
            <a:spLocks noGrp="1"/>
          </p:cNvSpPr>
          <p:nvPr>
            <p:ph type="title"/>
          </p:nvPr>
        </p:nvSpPr>
        <p:spPr>
          <a:xfrm>
            <a:off x="2417124" y="964602"/>
            <a:ext cx="5108992" cy="747329"/>
          </a:xfrm>
        </p:spPr>
        <p:txBody>
          <a:bodyPr>
            <a:normAutofit fontScale="90000"/>
          </a:bodyPr>
          <a:lstStyle/>
          <a:p>
            <a:r>
              <a:rPr lang="fr-FR" sz="3600" b="1" dirty="0">
                <a:solidFill>
                  <a:srgbClr val="00489A"/>
                </a:solidFill>
                <a:latin typeface="Arial"/>
                <a:cs typeface="Arial"/>
              </a:rPr>
              <a:t>Zone rivière (scénario C) </a:t>
            </a:r>
            <a:endParaRPr lang="fr-FR" sz="3600" b="1" dirty="0">
              <a:solidFill>
                <a:srgbClr val="00489A"/>
              </a:solidFill>
              <a:latin typeface="Arial" panose="020B0604020202020204" pitchFamily="34" charset="0"/>
              <a:cs typeface="Arial" panose="020B0604020202020204" pitchFamily="34" charset="0"/>
            </a:endParaRPr>
          </a:p>
        </p:txBody>
      </p:sp>
      <p:sp>
        <p:nvSpPr>
          <p:cNvPr id="9" name="Espace réservé du contenu 2"/>
          <p:cNvSpPr>
            <a:spLocks noGrp="1"/>
          </p:cNvSpPr>
          <p:nvPr>
            <p:ph idx="1"/>
          </p:nvPr>
        </p:nvSpPr>
        <p:spPr>
          <a:xfrm>
            <a:off x="497205" y="1654085"/>
            <a:ext cx="4608331" cy="4802519"/>
          </a:xfrm>
        </p:spPr>
        <p:txBody>
          <a:bodyPr vert="horz" lIns="91440" tIns="45720" rIns="91440" bIns="45720" rtlCol="0" anchor="t">
            <a:noAutofit/>
          </a:bodyPr>
          <a:lstStyle/>
          <a:p>
            <a:pPr algn="just">
              <a:buFont typeface="Calibri" panose="020B0604020202020204" pitchFamily="34" charset="0"/>
              <a:buChar char="-"/>
            </a:pPr>
            <a:r>
              <a:rPr lang="fr-FR" sz="1400" dirty="0">
                <a:latin typeface="Arial"/>
                <a:cs typeface="Arial"/>
              </a:rPr>
              <a:t>L’actuelle fontaine sera </a:t>
            </a:r>
            <a:r>
              <a:rPr lang="fr-FR" sz="1400" b="1" dirty="0">
                <a:latin typeface="Arial"/>
                <a:cs typeface="Arial"/>
              </a:rPr>
              <a:t>remplacée par une zone végétalisée qui verra en son centre serpenter une rivière type fil d’eau</a:t>
            </a:r>
            <a:r>
              <a:rPr lang="fr-FR" sz="1400" dirty="0">
                <a:latin typeface="Arial"/>
                <a:cs typeface="Arial"/>
              </a:rPr>
              <a:t>. Ce fil d’eau en circuit fermé permettra aux enfants de disposer d’un </a:t>
            </a:r>
            <a:r>
              <a:rPr lang="fr-FR" sz="1400" b="1" dirty="0">
                <a:latin typeface="Arial"/>
                <a:cs typeface="Arial"/>
              </a:rPr>
              <a:t>espace ludique. La consommation d'eau est estimée à environ 30m</a:t>
            </a:r>
            <a:r>
              <a:rPr lang="fr-FR" sz="1400" b="1" baseline="30000" dirty="0">
                <a:latin typeface="Arial"/>
                <a:cs typeface="Arial"/>
              </a:rPr>
              <a:t>3</a:t>
            </a:r>
            <a:r>
              <a:rPr lang="fr-FR" sz="1400" b="1" dirty="0">
                <a:latin typeface="Arial"/>
                <a:cs typeface="Arial"/>
              </a:rPr>
              <a:t>/an</a:t>
            </a:r>
            <a:r>
              <a:rPr lang="fr-FR" sz="1400" dirty="0">
                <a:latin typeface="Arial"/>
                <a:cs typeface="Arial"/>
              </a:rPr>
              <a:t>.</a:t>
            </a:r>
            <a:endParaRPr lang="en-US" sz="1400">
              <a:latin typeface="Arial"/>
              <a:cs typeface="Calibri" panose="020F0502020204030204"/>
            </a:endParaRPr>
          </a:p>
          <a:p>
            <a:pPr algn="just">
              <a:buFont typeface="Calibri" panose="020B0604020202020204" pitchFamily="34" charset="0"/>
              <a:buChar char="-"/>
            </a:pPr>
            <a:r>
              <a:rPr lang="fr-FR" sz="1400" dirty="0">
                <a:latin typeface="Arial"/>
                <a:cs typeface="Arial"/>
              </a:rPr>
              <a:t>Un </a:t>
            </a:r>
            <a:r>
              <a:rPr lang="fr-FR" sz="1400" b="1" dirty="0">
                <a:latin typeface="Arial"/>
                <a:cs typeface="Arial"/>
              </a:rPr>
              <a:t>système de brumisation sur mats</a:t>
            </a:r>
            <a:r>
              <a:rPr lang="fr-FR" sz="1400" dirty="0">
                <a:latin typeface="Arial"/>
                <a:cs typeface="Arial"/>
              </a:rPr>
              <a:t> sera disposé le long des cheminements. La brumisation sur mats permet de choisir l’intensité de la brumisation, la fréquence d’allumage (programmation ou détection) et la hauteur de brumisation, afin de rafraichir la zone et de permettre </a:t>
            </a:r>
            <a:r>
              <a:rPr lang="fr-FR" sz="1400" b="1" dirty="0">
                <a:latin typeface="Arial"/>
                <a:cs typeface="Arial"/>
              </a:rPr>
              <a:t>un espace plus ludique</a:t>
            </a:r>
            <a:r>
              <a:rPr lang="fr-FR" sz="1400" dirty="0">
                <a:latin typeface="Arial"/>
                <a:cs typeface="Arial"/>
              </a:rPr>
              <a:t>. </a:t>
            </a:r>
            <a:r>
              <a:rPr lang="fr-FR" sz="1400" b="1" dirty="0">
                <a:latin typeface="Arial"/>
                <a:cs typeface="Arial"/>
              </a:rPr>
              <a:t>La consommation d'eau est estimée à environ 20m</a:t>
            </a:r>
            <a:r>
              <a:rPr lang="fr-FR" sz="1400" b="1" baseline="30000" dirty="0">
                <a:latin typeface="Arial"/>
                <a:cs typeface="Arial"/>
              </a:rPr>
              <a:t>3</a:t>
            </a:r>
            <a:r>
              <a:rPr lang="fr-FR" sz="1400" b="1" dirty="0">
                <a:latin typeface="Arial"/>
                <a:cs typeface="Arial"/>
              </a:rPr>
              <a:t>/an</a:t>
            </a:r>
            <a:r>
              <a:rPr lang="fr-FR" sz="1400" dirty="0">
                <a:latin typeface="Arial"/>
                <a:cs typeface="Arial"/>
              </a:rPr>
              <a:t>.</a:t>
            </a:r>
          </a:p>
          <a:p>
            <a:pPr algn="just">
              <a:buFont typeface="Calibri" panose="020B0604020202020204" pitchFamily="34" charset="0"/>
              <a:buChar char="-"/>
            </a:pPr>
            <a:r>
              <a:rPr lang="fr-FR" sz="1400" dirty="0">
                <a:latin typeface="Arial"/>
                <a:cs typeface="Arial"/>
              </a:rPr>
              <a:t>Un </a:t>
            </a:r>
            <a:r>
              <a:rPr lang="fr-FR" sz="1400" b="1" dirty="0">
                <a:latin typeface="Arial"/>
                <a:cs typeface="Arial"/>
              </a:rPr>
              <a:t>système de brumisation au sol</a:t>
            </a:r>
            <a:r>
              <a:rPr lang="fr-FR" sz="1400" dirty="0">
                <a:latin typeface="Arial"/>
                <a:cs typeface="Arial"/>
              </a:rPr>
              <a:t> sera aménagé dans la zone végétale vers le Tram, sur un sol en pierres naturelles. La brumisation au sol permet de choisir l’intensité de la brumisation, la fréquence d’allumage (programmation ou détection) et la hauteur de brumisation, afin de rafraichir la zone et de créer un </a:t>
            </a:r>
            <a:r>
              <a:rPr lang="fr-FR" sz="1400" b="1" dirty="0">
                <a:latin typeface="Arial"/>
                <a:cs typeface="Arial"/>
              </a:rPr>
              <a:t>véritable espace ludique notamment pour les enfants. La consommation d'eau est estimée à environ 20m</a:t>
            </a:r>
            <a:r>
              <a:rPr lang="fr-FR" sz="1400" b="1" baseline="30000" dirty="0">
                <a:latin typeface="Arial"/>
                <a:cs typeface="Arial"/>
              </a:rPr>
              <a:t>3</a:t>
            </a:r>
            <a:r>
              <a:rPr lang="fr-FR" sz="1400" b="1" dirty="0">
                <a:latin typeface="Arial"/>
                <a:cs typeface="Arial"/>
              </a:rPr>
              <a:t>/an.</a:t>
            </a:r>
          </a:p>
          <a:p>
            <a:pPr algn="just">
              <a:buFont typeface="Calibri" panose="020B0604020202020204" pitchFamily="34" charset="0"/>
              <a:buChar char="-"/>
            </a:pPr>
            <a:endParaRPr lang="en-US" sz="1300" dirty="0">
              <a:latin typeface="Arial"/>
              <a:cs typeface="Arial"/>
            </a:endParaRPr>
          </a:p>
        </p:txBody>
      </p:sp>
      <p:pic>
        <p:nvPicPr>
          <p:cNvPr id="4" name="Image 3">
            <a:extLst>
              <a:ext uri="{FF2B5EF4-FFF2-40B4-BE49-F238E27FC236}">
                <a16:creationId xmlns:a16="http://schemas.microsoft.com/office/drawing/2014/main" id="{FE0EADE6-7C8E-8577-317E-41A4283436C8}"/>
              </a:ext>
            </a:extLst>
          </p:cNvPr>
          <p:cNvPicPr>
            <a:picLocks noChangeAspect="1"/>
          </p:cNvPicPr>
          <p:nvPr/>
        </p:nvPicPr>
        <p:blipFill>
          <a:blip r:embed="rId3"/>
          <a:stretch>
            <a:fillRect/>
          </a:stretch>
        </p:blipFill>
        <p:spPr>
          <a:xfrm>
            <a:off x="412208" y="454800"/>
            <a:ext cx="1834875" cy="767739"/>
          </a:xfrm>
          <a:prstGeom prst="rect">
            <a:avLst/>
          </a:prstGeom>
        </p:spPr>
      </p:pic>
      <p:pic>
        <p:nvPicPr>
          <p:cNvPr id="3" name="Image 3">
            <a:extLst>
              <a:ext uri="{FF2B5EF4-FFF2-40B4-BE49-F238E27FC236}">
                <a16:creationId xmlns:a16="http://schemas.microsoft.com/office/drawing/2014/main" id="{C82290D9-6572-BE4F-D17F-CE7D5D66FEB4}"/>
              </a:ext>
            </a:extLst>
          </p:cNvPr>
          <p:cNvPicPr>
            <a:picLocks noChangeAspect="1"/>
          </p:cNvPicPr>
          <p:nvPr/>
        </p:nvPicPr>
        <p:blipFill>
          <a:blip r:embed="rId4"/>
          <a:stretch>
            <a:fillRect/>
          </a:stretch>
        </p:blipFill>
        <p:spPr>
          <a:xfrm>
            <a:off x="5227013" y="2161715"/>
            <a:ext cx="3690609" cy="3286172"/>
          </a:xfrm>
          <a:prstGeom prst="rect">
            <a:avLst/>
          </a:prstGeom>
        </p:spPr>
      </p:pic>
    </p:spTree>
    <p:extLst>
      <p:ext uri="{BB962C8B-B14F-4D97-AF65-F5344CB8AC3E}">
        <p14:creationId xmlns:p14="http://schemas.microsoft.com/office/powerpoint/2010/main" val="23577582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re 1"/>
          <p:cNvSpPr>
            <a:spLocks noGrp="1"/>
          </p:cNvSpPr>
          <p:nvPr>
            <p:ph type="title"/>
          </p:nvPr>
        </p:nvSpPr>
        <p:spPr>
          <a:xfrm>
            <a:off x="2417124" y="964602"/>
            <a:ext cx="5108992" cy="747329"/>
          </a:xfrm>
        </p:spPr>
        <p:txBody>
          <a:bodyPr>
            <a:normAutofit fontScale="90000"/>
          </a:bodyPr>
          <a:lstStyle/>
          <a:p>
            <a:r>
              <a:rPr lang="fr-FR" sz="3600" b="1" dirty="0">
                <a:solidFill>
                  <a:srgbClr val="00489A"/>
                </a:solidFill>
                <a:latin typeface="Arial"/>
                <a:cs typeface="Arial"/>
              </a:rPr>
              <a:t>Zone rivière (scénario C) </a:t>
            </a:r>
            <a:endParaRPr lang="fr-FR" sz="3600" b="1" dirty="0">
              <a:solidFill>
                <a:srgbClr val="00489A"/>
              </a:solidFill>
              <a:latin typeface="Arial" panose="020B0604020202020204" pitchFamily="34" charset="0"/>
              <a:cs typeface="Arial" panose="020B0604020202020204" pitchFamily="34" charset="0"/>
            </a:endParaRPr>
          </a:p>
        </p:txBody>
      </p:sp>
      <p:sp>
        <p:nvSpPr>
          <p:cNvPr id="9" name="Espace réservé du contenu 2"/>
          <p:cNvSpPr>
            <a:spLocks noGrp="1"/>
          </p:cNvSpPr>
          <p:nvPr>
            <p:ph idx="1"/>
          </p:nvPr>
        </p:nvSpPr>
        <p:spPr>
          <a:xfrm>
            <a:off x="497205" y="1766343"/>
            <a:ext cx="4659358" cy="4588209"/>
          </a:xfrm>
        </p:spPr>
        <p:txBody>
          <a:bodyPr vert="horz" lIns="91440" tIns="45720" rIns="91440" bIns="45720" rtlCol="0" anchor="t">
            <a:noAutofit/>
          </a:bodyPr>
          <a:lstStyle/>
          <a:p>
            <a:pPr algn="just">
              <a:buFont typeface="Calibri" panose="020B0604020202020204" pitchFamily="34" charset="0"/>
              <a:buChar char="-"/>
            </a:pPr>
            <a:r>
              <a:rPr lang="fr-FR" sz="1500" dirty="0">
                <a:latin typeface="Arial"/>
                <a:cs typeface="Arial"/>
              </a:rPr>
              <a:t>Les </a:t>
            </a:r>
            <a:r>
              <a:rPr lang="fr-FR" sz="1500" b="1" dirty="0">
                <a:latin typeface="Arial"/>
                <a:cs typeface="Arial"/>
              </a:rPr>
              <a:t>zones imperméables (pavés et enrobés) seront entièrement arrachées</a:t>
            </a:r>
            <a:r>
              <a:rPr lang="fr-FR" sz="1500" dirty="0">
                <a:latin typeface="Arial"/>
                <a:cs typeface="Arial"/>
              </a:rPr>
              <a:t>, remplacées par des cheminements en stabilisé blanc compactés accessibles PMR à l'exception du passage entre la route de Lyon et le </a:t>
            </a:r>
            <a:r>
              <a:rPr lang="fr-FR" sz="1500" dirty="0" err="1">
                <a:latin typeface="Arial"/>
                <a:cs typeface="Arial"/>
              </a:rPr>
              <a:t>Centr’Ill</a:t>
            </a:r>
            <a:r>
              <a:rPr lang="fr-FR" sz="1500" dirty="0">
                <a:latin typeface="Arial"/>
                <a:cs typeface="Arial"/>
              </a:rPr>
              <a:t> qui sera en dallage naturel (opus de gneiss, grès, granit…).</a:t>
            </a:r>
            <a:endParaRPr lang="en-US" sz="1500">
              <a:latin typeface="Arial"/>
              <a:cs typeface="Arial"/>
            </a:endParaRPr>
          </a:p>
          <a:p>
            <a:pPr algn="just">
              <a:buFont typeface="Calibri,Sans-Serif" panose="020B0604020202020204" pitchFamily="34" charset="0"/>
              <a:buChar char="-"/>
            </a:pPr>
            <a:r>
              <a:rPr lang="fr-FR" sz="1500" dirty="0">
                <a:latin typeface="Arial"/>
                <a:cs typeface="Arial"/>
              </a:rPr>
              <a:t>Les zones végétalisées reprendront les essences végétales décrites précédemment.</a:t>
            </a:r>
            <a:endParaRPr lang="en-US" sz="1500">
              <a:latin typeface="Arial"/>
              <a:cs typeface="Arial"/>
            </a:endParaRPr>
          </a:p>
          <a:p>
            <a:pPr algn="just">
              <a:buFont typeface="Calibri,Sans-Serif" panose="020B0604020202020204" pitchFamily="34" charset="0"/>
              <a:buChar char="-"/>
            </a:pPr>
            <a:r>
              <a:rPr lang="fr-FR" sz="1500" dirty="0">
                <a:latin typeface="Arial"/>
                <a:cs typeface="Arial"/>
              </a:rPr>
              <a:t>Une strate herbacée avec des micros zones en prairie sera proposée.</a:t>
            </a:r>
            <a:endParaRPr lang="en-US" sz="1500" dirty="0">
              <a:latin typeface="Arial"/>
              <a:cs typeface="Arial"/>
            </a:endParaRPr>
          </a:p>
          <a:p>
            <a:pPr algn="just">
              <a:buFont typeface="Calibri,Sans-Serif" panose="020B0604020202020204" pitchFamily="34" charset="0"/>
              <a:buChar char="-"/>
            </a:pPr>
            <a:r>
              <a:rPr lang="fr-FR" sz="1500" dirty="0">
                <a:latin typeface="Arial"/>
                <a:cs typeface="Arial"/>
              </a:rPr>
              <a:t>Des </a:t>
            </a:r>
            <a:r>
              <a:rPr lang="fr-FR" sz="1500" b="1" dirty="0">
                <a:latin typeface="Arial"/>
                <a:cs typeface="Arial"/>
              </a:rPr>
              <a:t>assises</a:t>
            </a:r>
            <a:r>
              <a:rPr lang="fr-FR" sz="1500" dirty="0">
                <a:latin typeface="Arial"/>
                <a:cs typeface="Arial"/>
              </a:rPr>
              <a:t> (bancs, rochers, transats) seront répartis dans les espaces verts.</a:t>
            </a:r>
            <a:endParaRPr lang="en-US" sz="1500">
              <a:latin typeface="Arial"/>
              <a:cs typeface="Arial"/>
            </a:endParaRPr>
          </a:p>
          <a:p>
            <a:pPr algn="just">
              <a:buFont typeface="Calibri,Sans-Serif" panose="020B0604020202020204" pitchFamily="34" charset="0"/>
              <a:buChar char="-"/>
            </a:pPr>
            <a:r>
              <a:rPr lang="fr-FR" sz="1500" dirty="0">
                <a:latin typeface="Arial"/>
                <a:cs typeface="Arial"/>
              </a:rPr>
              <a:t>Une </a:t>
            </a:r>
            <a:r>
              <a:rPr lang="fr-FR" sz="1500" b="1" dirty="0">
                <a:latin typeface="Arial"/>
                <a:cs typeface="Arial"/>
              </a:rPr>
              <a:t>végétalisation dense et opaque sera mise en place le long de la route de Lyon et le long du Tram</a:t>
            </a:r>
            <a:r>
              <a:rPr lang="fr-FR" sz="1500" dirty="0">
                <a:latin typeface="Arial"/>
                <a:cs typeface="Arial"/>
              </a:rPr>
              <a:t>, afin d'offrir un rideau végétal assurant une sécurité et un confort pour les usagers de la place (surveillance des enfants, filtrage des bruits et de la poussière…).</a:t>
            </a:r>
            <a:endParaRPr lang="en-US" sz="1500" dirty="0">
              <a:latin typeface="Arial"/>
              <a:cs typeface="Arial"/>
            </a:endParaRPr>
          </a:p>
          <a:p>
            <a:pPr marL="0" indent="0" algn="just">
              <a:buNone/>
            </a:pPr>
            <a:endParaRPr lang="fr-FR" sz="1500" dirty="0">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FE0EADE6-7C8E-8577-317E-41A4283436C8}"/>
              </a:ext>
            </a:extLst>
          </p:cNvPr>
          <p:cNvPicPr>
            <a:picLocks noChangeAspect="1"/>
          </p:cNvPicPr>
          <p:nvPr/>
        </p:nvPicPr>
        <p:blipFill>
          <a:blip r:embed="rId3"/>
          <a:stretch>
            <a:fillRect/>
          </a:stretch>
        </p:blipFill>
        <p:spPr>
          <a:xfrm>
            <a:off x="412208" y="454800"/>
            <a:ext cx="1834875" cy="767739"/>
          </a:xfrm>
          <a:prstGeom prst="rect">
            <a:avLst/>
          </a:prstGeom>
        </p:spPr>
      </p:pic>
      <p:pic>
        <p:nvPicPr>
          <p:cNvPr id="3" name="Image 3">
            <a:extLst>
              <a:ext uri="{FF2B5EF4-FFF2-40B4-BE49-F238E27FC236}">
                <a16:creationId xmlns:a16="http://schemas.microsoft.com/office/drawing/2014/main" id="{D4B3D0F9-7C98-EAD6-97F6-36A88ECAE3BF}"/>
              </a:ext>
            </a:extLst>
          </p:cNvPr>
          <p:cNvPicPr>
            <a:picLocks noChangeAspect="1"/>
          </p:cNvPicPr>
          <p:nvPr/>
        </p:nvPicPr>
        <p:blipFill>
          <a:blip r:embed="rId4"/>
          <a:stretch>
            <a:fillRect/>
          </a:stretch>
        </p:blipFill>
        <p:spPr>
          <a:xfrm>
            <a:off x="5227013" y="2161715"/>
            <a:ext cx="3690609" cy="3286172"/>
          </a:xfrm>
          <a:prstGeom prst="rect">
            <a:avLst/>
          </a:prstGeom>
        </p:spPr>
      </p:pic>
    </p:spTree>
    <p:extLst>
      <p:ext uri="{BB962C8B-B14F-4D97-AF65-F5344CB8AC3E}">
        <p14:creationId xmlns:p14="http://schemas.microsoft.com/office/powerpoint/2010/main" val="132371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re 1"/>
          <p:cNvSpPr>
            <a:spLocks noGrp="1"/>
          </p:cNvSpPr>
          <p:nvPr>
            <p:ph type="title"/>
          </p:nvPr>
        </p:nvSpPr>
        <p:spPr>
          <a:xfrm>
            <a:off x="1683522" y="1220084"/>
            <a:ext cx="6323888" cy="767739"/>
          </a:xfrm>
        </p:spPr>
        <p:txBody>
          <a:bodyPr>
            <a:normAutofit/>
          </a:bodyPr>
          <a:lstStyle/>
          <a:p>
            <a:r>
              <a:rPr lang="fr-FR" sz="3600" b="1" dirty="0">
                <a:solidFill>
                  <a:srgbClr val="00489A"/>
                </a:solidFill>
                <a:latin typeface="Arial" panose="020B0604020202020204" pitchFamily="34" charset="0"/>
                <a:cs typeface="Arial" panose="020B0604020202020204" pitchFamily="34" charset="0"/>
              </a:rPr>
              <a:t>Mobilier urbain et éclairage</a:t>
            </a:r>
          </a:p>
        </p:txBody>
      </p:sp>
      <p:sp>
        <p:nvSpPr>
          <p:cNvPr id="9" name="Espace réservé du contenu 2"/>
          <p:cNvSpPr>
            <a:spLocks noGrp="1"/>
          </p:cNvSpPr>
          <p:nvPr>
            <p:ph idx="1"/>
          </p:nvPr>
        </p:nvSpPr>
        <p:spPr>
          <a:xfrm>
            <a:off x="497205" y="1834743"/>
            <a:ext cx="8455750" cy="4720877"/>
          </a:xfrm>
        </p:spPr>
        <p:txBody>
          <a:bodyPr vert="horz" lIns="91440" tIns="45720" rIns="91440" bIns="45720" rtlCol="0" anchor="t">
            <a:noAutofit/>
          </a:bodyPr>
          <a:lstStyle/>
          <a:p>
            <a:pPr algn="just">
              <a:buFont typeface="Calibri" panose="020B0604020202020204" pitchFamily="34" charset="0"/>
              <a:buChar char="-"/>
            </a:pPr>
            <a:r>
              <a:rPr lang="fr-FR" sz="1800" dirty="0">
                <a:latin typeface="Arial"/>
                <a:cs typeface="Arial"/>
              </a:rPr>
              <a:t>De </a:t>
            </a:r>
            <a:r>
              <a:rPr lang="fr-FR" sz="1800" b="1" dirty="0">
                <a:latin typeface="Arial"/>
                <a:cs typeface="Arial"/>
              </a:rPr>
              <a:t>nombreuses assises</a:t>
            </a:r>
            <a:r>
              <a:rPr lang="fr-FR" sz="1800" dirty="0">
                <a:latin typeface="Arial"/>
                <a:cs typeface="Arial"/>
              </a:rPr>
              <a:t> seront disposées dans le nouvel aménagement : des assises en pierre (type rocher), des assises en bois ou en métal (type bancs traditionnels) et des assises ludiques (type transat en bois). Ces assises permettront de profiter du site pour se reposer et prendre du temps pour soi ou en groupe, mais profiteront aussi à </a:t>
            </a:r>
            <a:r>
              <a:rPr lang="fr-FR" sz="1800" b="1" dirty="0">
                <a:latin typeface="Arial"/>
                <a:cs typeface="Arial"/>
              </a:rPr>
              <a:t>un public familial avec les espaces ludiques (jeux d’eau) et la découverte des végétaux en place</a:t>
            </a:r>
            <a:r>
              <a:rPr lang="fr-FR" sz="1800" dirty="0">
                <a:latin typeface="Arial"/>
                <a:cs typeface="Arial"/>
              </a:rPr>
              <a:t>.</a:t>
            </a:r>
            <a:endParaRPr lang="en-US" sz="1800">
              <a:latin typeface="Arial"/>
              <a:cs typeface="Calibri" panose="020F0502020204030204"/>
            </a:endParaRPr>
          </a:p>
          <a:p>
            <a:pPr algn="just">
              <a:buFont typeface="Calibri" panose="020B0604020202020204" pitchFamily="34" charset="0"/>
              <a:buChar char="-"/>
            </a:pPr>
            <a:r>
              <a:rPr lang="fr-FR" sz="1800" dirty="0">
                <a:latin typeface="Arial"/>
                <a:cs typeface="Arial"/>
              </a:rPr>
              <a:t>Un </a:t>
            </a:r>
            <a:r>
              <a:rPr lang="fr-FR" sz="1800" b="1" dirty="0">
                <a:latin typeface="Arial"/>
                <a:cs typeface="Arial"/>
              </a:rPr>
              <a:t>garage à vélo sécurisé</a:t>
            </a:r>
            <a:r>
              <a:rPr lang="fr-FR" sz="1800" dirty="0">
                <a:latin typeface="Arial"/>
                <a:cs typeface="Arial"/>
              </a:rPr>
              <a:t> sera implanté sur le site. La localisation exacte de ce garage à vélo est encore en réflexion car celle-ci dépendra du scénario retenu. Il sera intégré dans l’espace vert.</a:t>
            </a:r>
          </a:p>
          <a:p>
            <a:pPr algn="just">
              <a:buFont typeface="Calibri" panose="020B0604020202020204" pitchFamily="34" charset="0"/>
              <a:buChar char="-"/>
            </a:pPr>
            <a:r>
              <a:rPr lang="fr-FR" sz="1800" dirty="0">
                <a:latin typeface="Arial"/>
                <a:cs typeface="Arial"/>
              </a:rPr>
              <a:t>Le </a:t>
            </a:r>
            <a:r>
              <a:rPr lang="fr-FR" sz="1800" b="1" dirty="0">
                <a:latin typeface="Arial"/>
                <a:cs typeface="Arial"/>
              </a:rPr>
              <a:t>kiosque à musique</a:t>
            </a:r>
            <a:r>
              <a:rPr lang="fr-FR" sz="1800" dirty="0">
                <a:latin typeface="Arial"/>
                <a:cs typeface="Arial"/>
              </a:rPr>
              <a:t> permettra de programmer sur place de petits évènements artistiques ou d’animation, tout en étant accessible quotidiennement à tous.</a:t>
            </a:r>
          </a:p>
          <a:p>
            <a:pPr algn="just">
              <a:buFont typeface="Calibri" panose="020B0604020202020204" pitchFamily="34" charset="0"/>
              <a:buChar char="-"/>
            </a:pPr>
            <a:r>
              <a:rPr lang="fr-FR" sz="1800" dirty="0">
                <a:latin typeface="Arial"/>
                <a:cs typeface="Arial"/>
              </a:rPr>
              <a:t>Un </a:t>
            </a:r>
            <a:r>
              <a:rPr lang="fr-FR" sz="1800" b="1" dirty="0">
                <a:latin typeface="Arial"/>
                <a:cs typeface="Arial"/>
              </a:rPr>
              <a:t>éclairage programmable</a:t>
            </a:r>
            <a:r>
              <a:rPr lang="fr-FR" sz="1800" dirty="0">
                <a:latin typeface="Arial"/>
                <a:cs typeface="Arial"/>
              </a:rPr>
              <a:t> des cheminements est inclus au projet. Le choix du type d’éclairage n’a pas encore été réalisé. Avant de proposer un type de technologie innovant dans l’espace public, les services travaillent actuellement à l’étude (coût, fiabilité, disponibilité) de bornes d’éclairage autonomes (solaire).</a:t>
            </a:r>
          </a:p>
        </p:txBody>
      </p:sp>
      <p:pic>
        <p:nvPicPr>
          <p:cNvPr id="4" name="Image 3">
            <a:extLst>
              <a:ext uri="{FF2B5EF4-FFF2-40B4-BE49-F238E27FC236}">
                <a16:creationId xmlns:a16="http://schemas.microsoft.com/office/drawing/2014/main" id="{FE0EADE6-7C8E-8577-317E-41A4283436C8}"/>
              </a:ext>
            </a:extLst>
          </p:cNvPr>
          <p:cNvPicPr>
            <a:picLocks noChangeAspect="1"/>
          </p:cNvPicPr>
          <p:nvPr/>
        </p:nvPicPr>
        <p:blipFill>
          <a:blip r:embed="rId3"/>
          <a:stretch>
            <a:fillRect/>
          </a:stretch>
        </p:blipFill>
        <p:spPr>
          <a:xfrm>
            <a:off x="412208" y="446255"/>
            <a:ext cx="1613145" cy="674964"/>
          </a:xfrm>
          <a:prstGeom prst="rect">
            <a:avLst/>
          </a:prstGeom>
        </p:spPr>
      </p:pic>
    </p:spTree>
    <p:extLst>
      <p:ext uri="{BB962C8B-B14F-4D97-AF65-F5344CB8AC3E}">
        <p14:creationId xmlns:p14="http://schemas.microsoft.com/office/powerpoint/2010/main" val="1869869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21" y="71438"/>
            <a:ext cx="9144000" cy="6858000"/>
          </a:xfrm>
          <a:prstGeom prst="rect">
            <a:avLst/>
          </a:prstGeom>
        </p:spPr>
      </p:pic>
      <p:sp>
        <p:nvSpPr>
          <p:cNvPr id="8" name="Titre 1"/>
          <p:cNvSpPr>
            <a:spLocks noGrp="1"/>
          </p:cNvSpPr>
          <p:nvPr>
            <p:ph type="title"/>
          </p:nvPr>
        </p:nvSpPr>
        <p:spPr>
          <a:xfrm>
            <a:off x="2251358" y="1042544"/>
            <a:ext cx="5341122" cy="767739"/>
          </a:xfrm>
        </p:spPr>
        <p:txBody>
          <a:bodyPr>
            <a:normAutofit fontScale="90000"/>
          </a:bodyPr>
          <a:lstStyle/>
          <a:p>
            <a:r>
              <a:rPr lang="fr-FR" sz="3600" b="1" dirty="0">
                <a:solidFill>
                  <a:srgbClr val="00489A"/>
                </a:solidFill>
                <a:latin typeface="Arial" panose="020B0604020202020204" pitchFamily="34" charset="0"/>
                <a:cs typeface="Arial" panose="020B0604020202020204" pitchFamily="34" charset="0"/>
              </a:rPr>
              <a:t>Perspective rendu projet</a:t>
            </a:r>
          </a:p>
        </p:txBody>
      </p:sp>
      <p:pic>
        <p:nvPicPr>
          <p:cNvPr id="4" name="Image 3">
            <a:extLst>
              <a:ext uri="{FF2B5EF4-FFF2-40B4-BE49-F238E27FC236}">
                <a16:creationId xmlns:a16="http://schemas.microsoft.com/office/drawing/2014/main" id="{FE0EADE6-7C8E-8577-317E-41A4283436C8}"/>
              </a:ext>
            </a:extLst>
          </p:cNvPr>
          <p:cNvPicPr>
            <a:picLocks noChangeAspect="1"/>
          </p:cNvPicPr>
          <p:nvPr/>
        </p:nvPicPr>
        <p:blipFill>
          <a:blip r:embed="rId3"/>
          <a:stretch>
            <a:fillRect/>
          </a:stretch>
        </p:blipFill>
        <p:spPr>
          <a:xfrm>
            <a:off x="412208" y="454800"/>
            <a:ext cx="1834875" cy="767739"/>
          </a:xfrm>
          <a:prstGeom prst="rect">
            <a:avLst/>
          </a:prstGeom>
        </p:spPr>
      </p:pic>
      <p:pic>
        <p:nvPicPr>
          <p:cNvPr id="2" name="Espace réservé du contenu 1">
            <a:extLst>
              <a:ext uri="{FF2B5EF4-FFF2-40B4-BE49-F238E27FC236}">
                <a16:creationId xmlns:a16="http://schemas.microsoft.com/office/drawing/2014/main" id="{F53DC5CB-B8EF-7AC4-F2AA-9AF4DCB47662}"/>
              </a:ext>
            </a:extLst>
          </p:cNvPr>
          <p:cNvPicPr>
            <a:picLocks noGrp="1" noChangeAspect="1"/>
          </p:cNvPicPr>
          <p:nvPr>
            <p:ph idx="1"/>
          </p:nvPr>
        </p:nvPicPr>
        <p:blipFill>
          <a:blip r:embed="rId4"/>
          <a:stretch>
            <a:fillRect/>
          </a:stretch>
        </p:blipFill>
        <p:spPr>
          <a:xfrm>
            <a:off x="677546" y="1742546"/>
            <a:ext cx="8000913" cy="4482505"/>
          </a:xfrm>
          <a:prstGeom prst="rect">
            <a:avLst/>
          </a:prstGeom>
        </p:spPr>
      </p:pic>
    </p:spTree>
    <p:extLst>
      <p:ext uri="{BB962C8B-B14F-4D97-AF65-F5344CB8AC3E}">
        <p14:creationId xmlns:p14="http://schemas.microsoft.com/office/powerpoint/2010/main" val="1629283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Image 9">
            <a:extLst>
              <a:ext uri="{FF2B5EF4-FFF2-40B4-BE49-F238E27FC236}">
                <a16:creationId xmlns:a16="http://schemas.microsoft.com/office/drawing/2014/main" id="{A5927E89-52CA-5F8F-CC24-CCEA37185504}"/>
              </a:ext>
            </a:extLst>
          </p:cNvPr>
          <p:cNvPicPr>
            <a:picLocks noChangeAspect="1"/>
          </p:cNvPicPr>
          <p:nvPr/>
        </p:nvPicPr>
        <p:blipFill>
          <a:blip r:embed="rId3"/>
          <a:stretch>
            <a:fillRect/>
          </a:stretch>
        </p:blipFill>
        <p:spPr>
          <a:xfrm>
            <a:off x="412598" y="471206"/>
            <a:ext cx="1895202" cy="792981"/>
          </a:xfrm>
          <a:prstGeom prst="rect">
            <a:avLst/>
          </a:prstGeom>
        </p:spPr>
      </p:pic>
      <p:sp>
        <p:nvSpPr>
          <p:cNvPr id="4" name="ZoneTexte 3">
            <a:extLst>
              <a:ext uri="{FF2B5EF4-FFF2-40B4-BE49-F238E27FC236}">
                <a16:creationId xmlns:a16="http://schemas.microsoft.com/office/drawing/2014/main" id="{F6F9358F-628D-DA9B-1AA5-B308E3C223D7}"/>
              </a:ext>
            </a:extLst>
          </p:cNvPr>
          <p:cNvSpPr txBox="1"/>
          <p:nvPr/>
        </p:nvSpPr>
        <p:spPr>
          <a:xfrm>
            <a:off x="1649357" y="1406519"/>
            <a:ext cx="5753437" cy="954107"/>
          </a:xfrm>
          <a:prstGeom prst="rect">
            <a:avLst/>
          </a:prstGeom>
          <a:noFill/>
        </p:spPr>
        <p:txBody>
          <a:bodyPr wrap="square" lIns="91440" tIns="45720" rIns="91440" bIns="45720" rtlCol="0" anchor="t">
            <a:spAutoFit/>
          </a:bodyPr>
          <a:lstStyle/>
          <a:p>
            <a:pPr algn="ctr"/>
            <a:r>
              <a:rPr lang="fr-FR" sz="2800" b="1" dirty="0">
                <a:solidFill>
                  <a:srgbClr val="00489A"/>
                </a:solidFill>
                <a:latin typeface="Arial"/>
                <a:cs typeface="Arial"/>
              </a:rPr>
              <a:t>Une Ville engagée dans une démarche de Démocratie Active</a:t>
            </a:r>
            <a:endParaRPr lang="fr-FR" sz="2800" b="1" dirty="0">
              <a:solidFill>
                <a:srgbClr val="00489A"/>
              </a:solidFill>
              <a:latin typeface="Arial" panose="020B0604020202020204" pitchFamily="34" charset="0"/>
              <a:cs typeface="Arial" panose="020B0604020202020204" pitchFamily="34" charset="0"/>
            </a:endParaRPr>
          </a:p>
        </p:txBody>
      </p:sp>
      <p:sp>
        <p:nvSpPr>
          <p:cNvPr id="2" name="Espace réservé du contenu 2">
            <a:extLst>
              <a:ext uri="{FF2B5EF4-FFF2-40B4-BE49-F238E27FC236}">
                <a16:creationId xmlns:a16="http://schemas.microsoft.com/office/drawing/2014/main" id="{F60F73C0-C900-F1ED-EABA-381E4B57118F}"/>
              </a:ext>
            </a:extLst>
          </p:cNvPr>
          <p:cNvSpPr txBox="1">
            <a:spLocks/>
          </p:cNvSpPr>
          <p:nvPr/>
        </p:nvSpPr>
        <p:spPr>
          <a:xfrm>
            <a:off x="412598" y="2460197"/>
            <a:ext cx="8600465" cy="39288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spcAft>
                <a:spcPts val="1000"/>
              </a:spcAft>
              <a:buFont typeface="Calibri" panose="020B0604020202020204" pitchFamily="34" charset="0"/>
              <a:buChar char="-"/>
            </a:pPr>
            <a:r>
              <a:rPr lang="fr-FR" sz="2000" dirty="0">
                <a:latin typeface="Arial"/>
                <a:cs typeface="Arial"/>
              </a:rPr>
              <a:t>Souhaitant rendre les habitants acteurs de cette transformation majeure du centre-ville</a:t>
            </a:r>
            <a:r>
              <a:rPr lang="fr-FR" sz="2000" b="1" dirty="0">
                <a:latin typeface="Arial"/>
                <a:cs typeface="Arial"/>
              </a:rPr>
              <a:t>, le Maire a décidé de les consulter en proposant trois scénarios :</a:t>
            </a:r>
            <a:endParaRPr lang="fr-FR" sz="2000" dirty="0">
              <a:latin typeface="Arial" panose="020B0604020202020204" pitchFamily="34" charset="0"/>
              <a:cs typeface="Arial" panose="020B0604020202020204" pitchFamily="34" charset="0"/>
            </a:endParaRPr>
          </a:p>
          <a:p>
            <a:pPr marL="971550" indent="-285750" algn="just">
              <a:buFont typeface="Calibri" panose="020B0604020202020204" pitchFamily="34" charset="0"/>
              <a:buChar char="-"/>
            </a:pPr>
            <a:r>
              <a:rPr lang="fr-FR" sz="2000" u="sng" dirty="0">
                <a:latin typeface="Arial"/>
                <a:cs typeface="Arial"/>
              </a:rPr>
              <a:t>Scénario A</a:t>
            </a:r>
            <a:r>
              <a:rPr lang="fr-FR" sz="2000" dirty="0">
                <a:latin typeface="Arial"/>
                <a:cs typeface="Arial"/>
              </a:rPr>
              <a:t> : "Jets d'eau"</a:t>
            </a:r>
          </a:p>
          <a:p>
            <a:pPr marL="971550" indent="-285750" algn="just">
              <a:buFont typeface="Calibri" panose="020B0604020202020204" pitchFamily="34" charset="0"/>
              <a:buChar char="-"/>
            </a:pPr>
            <a:r>
              <a:rPr lang="fr-FR" sz="2000" u="sng" dirty="0">
                <a:latin typeface="Arial"/>
                <a:cs typeface="Arial"/>
              </a:rPr>
              <a:t>Scénario B</a:t>
            </a:r>
            <a:r>
              <a:rPr lang="fr-FR" sz="2000" dirty="0">
                <a:latin typeface="Arial"/>
                <a:cs typeface="Arial"/>
              </a:rPr>
              <a:t> : "Centre vert"</a:t>
            </a:r>
          </a:p>
          <a:p>
            <a:pPr marL="971550" indent="-285750" algn="just">
              <a:buFont typeface="Calibri" panose="020B0604020202020204" pitchFamily="34" charset="0"/>
              <a:buChar char="-"/>
            </a:pPr>
            <a:r>
              <a:rPr lang="fr-FR" sz="2000" u="sng" dirty="0">
                <a:latin typeface="Arial"/>
                <a:cs typeface="Arial"/>
              </a:rPr>
              <a:t>Scénario C</a:t>
            </a:r>
            <a:r>
              <a:rPr lang="fr-FR" sz="2000" dirty="0">
                <a:latin typeface="Arial"/>
                <a:cs typeface="Arial"/>
              </a:rPr>
              <a:t> : "Rivière". </a:t>
            </a:r>
          </a:p>
          <a:p>
            <a:pPr marL="971550" indent="-285750" algn="just">
              <a:buFont typeface="Calibri" panose="020B0604020202020204" pitchFamily="34" charset="0"/>
              <a:buChar char="-"/>
            </a:pPr>
            <a:endParaRPr lang="fr-FR" sz="2000" dirty="0">
              <a:latin typeface="Arial"/>
              <a:cs typeface="Arial"/>
            </a:endParaRPr>
          </a:p>
          <a:p>
            <a:pPr marL="285750" indent="-285750" algn="just">
              <a:buFont typeface="Calibri" panose="020B0604020202020204" pitchFamily="34" charset="0"/>
              <a:buChar char="-"/>
            </a:pPr>
            <a:r>
              <a:rPr lang="fr-FR" sz="2000" dirty="0">
                <a:latin typeface="Arial"/>
                <a:cs typeface="Arial"/>
              </a:rPr>
              <a:t>Cette présentation a pour objectif de détailler les trois scénarios et de fournir des informations techniques.</a:t>
            </a:r>
          </a:p>
          <a:p>
            <a:pPr algn="just"/>
            <a:endParaRPr lang="fr-FR" sz="1700" dirty="0">
              <a:latin typeface="Arial"/>
              <a:cs typeface="Arial"/>
            </a:endParaRPr>
          </a:p>
        </p:txBody>
      </p:sp>
    </p:spTree>
    <p:extLst>
      <p:ext uri="{BB962C8B-B14F-4D97-AF65-F5344CB8AC3E}">
        <p14:creationId xmlns:p14="http://schemas.microsoft.com/office/powerpoint/2010/main" val="942217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Image 9">
            <a:extLst>
              <a:ext uri="{FF2B5EF4-FFF2-40B4-BE49-F238E27FC236}">
                <a16:creationId xmlns:a16="http://schemas.microsoft.com/office/drawing/2014/main" id="{A5927E89-52CA-5F8F-CC24-CCEA37185504}"/>
              </a:ext>
            </a:extLst>
          </p:cNvPr>
          <p:cNvPicPr>
            <a:picLocks noChangeAspect="1"/>
          </p:cNvPicPr>
          <p:nvPr/>
        </p:nvPicPr>
        <p:blipFill>
          <a:blip r:embed="rId3"/>
          <a:stretch>
            <a:fillRect/>
          </a:stretch>
        </p:blipFill>
        <p:spPr>
          <a:xfrm>
            <a:off x="412598" y="471206"/>
            <a:ext cx="1621301" cy="678377"/>
          </a:xfrm>
          <a:prstGeom prst="rect">
            <a:avLst/>
          </a:prstGeom>
        </p:spPr>
      </p:pic>
      <p:pic>
        <p:nvPicPr>
          <p:cNvPr id="3" name="Image 2">
            <a:extLst>
              <a:ext uri="{FF2B5EF4-FFF2-40B4-BE49-F238E27FC236}">
                <a16:creationId xmlns:a16="http://schemas.microsoft.com/office/drawing/2014/main" id="{DBC7FC50-4AD7-CE9C-912B-C10DCB92B7D5}"/>
              </a:ext>
            </a:extLst>
          </p:cNvPr>
          <p:cNvPicPr>
            <a:picLocks noChangeAspect="1"/>
          </p:cNvPicPr>
          <p:nvPr/>
        </p:nvPicPr>
        <p:blipFill>
          <a:blip r:embed="rId4"/>
          <a:stretch>
            <a:fillRect/>
          </a:stretch>
        </p:blipFill>
        <p:spPr>
          <a:xfrm rot="5400000">
            <a:off x="1891569" y="461596"/>
            <a:ext cx="4194363" cy="6969096"/>
          </a:xfrm>
          <a:prstGeom prst="rect">
            <a:avLst/>
          </a:prstGeom>
        </p:spPr>
      </p:pic>
      <p:sp>
        <p:nvSpPr>
          <p:cNvPr id="4" name="ZoneTexte 3">
            <a:extLst>
              <a:ext uri="{FF2B5EF4-FFF2-40B4-BE49-F238E27FC236}">
                <a16:creationId xmlns:a16="http://schemas.microsoft.com/office/drawing/2014/main" id="{F6F9358F-628D-DA9B-1AA5-B308E3C223D7}"/>
              </a:ext>
            </a:extLst>
          </p:cNvPr>
          <p:cNvSpPr txBox="1"/>
          <p:nvPr/>
        </p:nvSpPr>
        <p:spPr>
          <a:xfrm>
            <a:off x="1657885" y="1264187"/>
            <a:ext cx="5661589" cy="584775"/>
          </a:xfrm>
          <a:prstGeom prst="rect">
            <a:avLst/>
          </a:prstGeom>
          <a:noFill/>
        </p:spPr>
        <p:txBody>
          <a:bodyPr wrap="square" lIns="91440" tIns="45720" rIns="91440" bIns="45720" rtlCol="0" anchor="t">
            <a:spAutoFit/>
          </a:bodyPr>
          <a:lstStyle/>
          <a:p>
            <a:r>
              <a:rPr lang="fr-FR" sz="3200" b="1" dirty="0">
                <a:solidFill>
                  <a:srgbClr val="00489A"/>
                </a:solidFill>
                <a:latin typeface="Arial"/>
                <a:cs typeface="Arial"/>
              </a:rPr>
              <a:t>Le Forum de l’Ill aujourd’hui</a:t>
            </a:r>
            <a:endParaRPr lang="fr-FR" sz="3200" b="1" dirty="0">
              <a:solidFill>
                <a:srgbClr val="0048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7048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F3F7284-063A-FCBD-E42B-16974F85A361}"/>
              </a:ext>
            </a:extLst>
          </p:cNvPr>
          <p:cNvPicPr>
            <a:picLocks noChangeAspect="1"/>
          </p:cNvPicPr>
          <p:nvPr/>
        </p:nvPicPr>
        <p:blipFill>
          <a:blip r:embed="rId2"/>
          <a:stretch>
            <a:fillRect/>
          </a:stretch>
        </p:blipFill>
        <p:spPr>
          <a:xfrm>
            <a:off x="2142944" y="8546"/>
            <a:ext cx="4858112" cy="6816930"/>
          </a:xfrm>
          <a:prstGeom prst="rect">
            <a:avLst/>
          </a:prstGeom>
        </p:spPr>
      </p:pic>
    </p:spTree>
    <p:extLst>
      <p:ext uri="{BB962C8B-B14F-4D97-AF65-F5344CB8AC3E}">
        <p14:creationId xmlns:p14="http://schemas.microsoft.com/office/powerpoint/2010/main" val="3361102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ZoneTexte 5"/>
          <p:cNvSpPr txBox="1"/>
          <p:nvPr/>
        </p:nvSpPr>
        <p:spPr>
          <a:xfrm>
            <a:off x="1119498" y="1326754"/>
            <a:ext cx="6721268" cy="769441"/>
          </a:xfrm>
          <a:prstGeom prst="rect">
            <a:avLst/>
          </a:prstGeom>
          <a:noFill/>
        </p:spPr>
        <p:txBody>
          <a:bodyPr wrap="square" lIns="91440" tIns="45720" rIns="91440" bIns="45720" rtlCol="0" anchor="t">
            <a:spAutoFit/>
          </a:bodyPr>
          <a:lstStyle/>
          <a:p>
            <a:r>
              <a:rPr lang="fr-FR" sz="4400" b="1" dirty="0">
                <a:solidFill>
                  <a:srgbClr val="00489A"/>
                </a:solidFill>
                <a:latin typeface="Arial"/>
                <a:cs typeface="Arial"/>
              </a:rPr>
              <a:t>A : </a:t>
            </a:r>
            <a:r>
              <a:rPr lang="fr-FR" sz="3000" b="1" dirty="0">
                <a:solidFill>
                  <a:srgbClr val="00489A"/>
                </a:solidFill>
                <a:latin typeface="Arial"/>
                <a:cs typeface="Arial"/>
              </a:rPr>
              <a:t>Vue d’ensemble "Jets d’eau"</a:t>
            </a:r>
          </a:p>
        </p:txBody>
      </p:sp>
      <p:pic>
        <p:nvPicPr>
          <p:cNvPr id="10" name="Image 9">
            <a:extLst>
              <a:ext uri="{FF2B5EF4-FFF2-40B4-BE49-F238E27FC236}">
                <a16:creationId xmlns:a16="http://schemas.microsoft.com/office/drawing/2014/main" id="{A5927E89-52CA-5F8F-CC24-CCEA37185504}"/>
              </a:ext>
            </a:extLst>
          </p:cNvPr>
          <p:cNvPicPr>
            <a:picLocks noChangeAspect="1"/>
          </p:cNvPicPr>
          <p:nvPr/>
        </p:nvPicPr>
        <p:blipFill>
          <a:blip r:embed="rId3"/>
          <a:stretch>
            <a:fillRect/>
          </a:stretch>
        </p:blipFill>
        <p:spPr>
          <a:xfrm>
            <a:off x="412163" y="458863"/>
            <a:ext cx="1864843" cy="780278"/>
          </a:xfrm>
          <a:prstGeom prst="rect">
            <a:avLst/>
          </a:prstGeom>
        </p:spPr>
      </p:pic>
      <p:pic>
        <p:nvPicPr>
          <p:cNvPr id="4" name="Image 3">
            <a:extLst>
              <a:ext uri="{FF2B5EF4-FFF2-40B4-BE49-F238E27FC236}">
                <a16:creationId xmlns:a16="http://schemas.microsoft.com/office/drawing/2014/main" id="{08CDE587-F3CB-39A3-03DA-1DADA3D25E1E}"/>
              </a:ext>
            </a:extLst>
          </p:cNvPr>
          <p:cNvPicPr>
            <a:picLocks noChangeAspect="1"/>
          </p:cNvPicPr>
          <p:nvPr/>
        </p:nvPicPr>
        <p:blipFill>
          <a:blip r:embed="rId4"/>
          <a:stretch>
            <a:fillRect/>
          </a:stretch>
        </p:blipFill>
        <p:spPr>
          <a:xfrm>
            <a:off x="506167" y="2087242"/>
            <a:ext cx="8512429" cy="3922656"/>
          </a:xfrm>
          <a:prstGeom prst="rect">
            <a:avLst/>
          </a:prstGeom>
        </p:spPr>
      </p:pic>
    </p:spTree>
    <p:extLst>
      <p:ext uri="{BB962C8B-B14F-4D97-AF65-F5344CB8AC3E}">
        <p14:creationId xmlns:p14="http://schemas.microsoft.com/office/powerpoint/2010/main" val="1067241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092"/>
            <a:ext cx="9144000" cy="6858000"/>
          </a:xfrm>
          <a:prstGeom prst="rect">
            <a:avLst/>
          </a:prstGeom>
        </p:spPr>
      </p:pic>
      <p:sp>
        <p:nvSpPr>
          <p:cNvPr id="6" name="ZoneTexte 5"/>
          <p:cNvSpPr txBox="1"/>
          <p:nvPr/>
        </p:nvSpPr>
        <p:spPr>
          <a:xfrm>
            <a:off x="1119498" y="1326754"/>
            <a:ext cx="6721268" cy="769441"/>
          </a:xfrm>
          <a:prstGeom prst="rect">
            <a:avLst/>
          </a:prstGeom>
          <a:noFill/>
        </p:spPr>
        <p:txBody>
          <a:bodyPr wrap="square" lIns="91440" tIns="45720" rIns="91440" bIns="45720" rtlCol="0" anchor="t">
            <a:spAutoFit/>
          </a:bodyPr>
          <a:lstStyle/>
          <a:p>
            <a:r>
              <a:rPr lang="fr-FR" sz="4400" b="1" dirty="0">
                <a:solidFill>
                  <a:srgbClr val="00489A"/>
                </a:solidFill>
                <a:latin typeface="Arial"/>
                <a:cs typeface="Arial"/>
              </a:rPr>
              <a:t>B : </a:t>
            </a:r>
            <a:r>
              <a:rPr lang="fr-FR" sz="3000" b="1" dirty="0">
                <a:solidFill>
                  <a:srgbClr val="00489A"/>
                </a:solidFill>
                <a:latin typeface="Arial"/>
                <a:cs typeface="Arial"/>
              </a:rPr>
              <a:t>Vue d’ensemble "Centre vert"</a:t>
            </a:r>
          </a:p>
        </p:txBody>
      </p:sp>
      <p:pic>
        <p:nvPicPr>
          <p:cNvPr id="10" name="Image 9">
            <a:extLst>
              <a:ext uri="{FF2B5EF4-FFF2-40B4-BE49-F238E27FC236}">
                <a16:creationId xmlns:a16="http://schemas.microsoft.com/office/drawing/2014/main" id="{A5927E89-52CA-5F8F-CC24-CCEA37185504}"/>
              </a:ext>
            </a:extLst>
          </p:cNvPr>
          <p:cNvPicPr>
            <a:picLocks noChangeAspect="1"/>
          </p:cNvPicPr>
          <p:nvPr/>
        </p:nvPicPr>
        <p:blipFill>
          <a:blip r:embed="rId3"/>
          <a:stretch>
            <a:fillRect/>
          </a:stretch>
        </p:blipFill>
        <p:spPr>
          <a:xfrm>
            <a:off x="412163" y="458863"/>
            <a:ext cx="1864843" cy="780278"/>
          </a:xfrm>
          <a:prstGeom prst="rect">
            <a:avLst/>
          </a:prstGeom>
        </p:spPr>
      </p:pic>
      <p:pic>
        <p:nvPicPr>
          <p:cNvPr id="2" name="Espace réservé du contenu 4">
            <a:extLst>
              <a:ext uri="{FF2B5EF4-FFF2-40B4-BE49-F238E27FC236}">
                <a16:creationId xmlns:a16="http://schemas.microsoft.com/office/drawing/2014/main" id="{85D1F47E-00F1-C2A1-68E7-EDE781812C7B}"/>
              </a:ext>
            </a:extLst>
          </p:cNvPr>
          <p:cNvPicPr>
            <a:picLocks noChangeAspect="1"/>
          </p:cNvPicPr>
          <p:nvPr/>
        </p:nvPicPr>
        <p:blipFill>
          <a:blip r:embed="rId4"/>
          <a:stretch>
            <a:fillRect/>
          </a:stretch>
        </p:blipFill>
        <p:spPr>
          <a:xfrm>
            <a:off x="504201" y="2043184"/>
            <a:ext cx="8543407" cy="3944138"/>
          </a:xfrm>
          <a:prstGeom prst="rect">
            <a:avLst/>
          </a:prstGeom>
        </p:spPr>
      </p:pic>
    </p:spTree>
    <p:extLst>
      <p:ext uri="{BB962C8B-B14F-4D97-AF65-F5344CB8AC3E}">
        <p14:creationId xmlns:p14="http://schemas.microsoft.com/office/powerpoint/2010/main" val="2668579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ZoneTexte 5"/>
          <p:cNvSpPr txBox="1"/>
          <p:nvPr/>
        </p:nvSpPr>
        <p:spPr>
          <a:xfrm>
            <a:off x="1160319" y="1326754"/>
            <a:ext cx="6721268" cy="769441"/>
          </a:xfrm>
          <a:prstGeom prst="rect">
            <a:avLst/>
          </a:prstGeom>
          <a:noFill/>
        </p:spPr>
        <p:txBody>
          <a:bodyPr wrap="square" lIns="91440" tIns="45720" rIns="91440" bIns="45720" rtlCol="0" anchor="t">
            <a:spAutoFit/>
          </a:bodyPr>
          <a:lstStyle/>
          <a:p>
            <a:r>
              <a:rPr lang="fr-FR" sz="4400" b="1" dirty="0">
                <a:solidFill>
                  <a:srgbClr val="00489A"/>
                </a:solidFill>
                <a:latin typeface="Arial"/>
                <a:cs typeface="Arial"/>
              </a:rPr>
              <a:t>C : </a:t>
            </a:r>
            <a:r>
              <a:rPr lang="fr-FR" sz="3000" b="1" dirty="0">
                <a:solidFill>
                  <a:srgbClr val="00489A"/>
                </a:solidFill>
                <a:latin typeface="Arial"/>
                <a:cs typeface="Arial"/>
              </a:rPr>
              <a:t>Vue d’ensemble "Rivière"</a:t>
            </a:r>
          </a:p>
        </p:txBody>
      </p:sp>
      <p:pic>
        <p:nvPicPr>
          <p:cNvPr id="10" name="Image 9">
            <a:extLst>
              <a:ext uri="{FF2B5EF4-FFF2-40B4-BE49-F238E27FC236}">
                <a16:creationId xmlns:a16="http://schemas.microsoft.com/office/drawing/2014/main" id="{A5927E89-52CA-5F8F-CC24-CCEA37185504}"/>
              </a:ext>
            </a:extLst>
          </p:cNvPr>
          <p:cNvPicPr>
            <a:picLocks noChangeAspect="1"/>
          </p:cNvPicPr>
          <p:nvPr/>
        </p:nvPicPr>
        <p:blipFill>
          <a:blip r:embed="rId3"/>
          <a:stretch>
            <a:fillRect/>
          </a:stretch>
        </p:blipFill>
        <p:spPr>
          <a:xfrm>
            <a:off x="412163" y="458863"/>
            <a:ext cx="1864843" cy="780278"/>
          </a:xfrm>
          <a:prstGeom prst="rect">
            <a:avLst/>
          </a:prstGeom>
        </p:spPr>
      </p:pic>
      <p:pic>
        <p:nvPicPr>
          <p:cNvPr id="4" name="Image 3">
            <a:extLst>
              <a:ext uri="{FF2B5EF4-FFF2-40B4-BE49-F238E27FC236}">
                <a16:creationId xmlns:a16="http://schemas.microsoft.com/office/drawing/2014/main" id="{7BF69A18-8699-5E20-6068-C23790C76B01}"/>
              </a:ext>
            </a:extLst>
          </p:cNvPr>
          <p:cNvPicPr>
            <a:picLocks noChangeAspect="1"/>
          </p:cNvPicPr>
          <p:nvPr/>
        </p:nvPicPr>
        <p:blipFill>
          <a:blip r:embed="rId4"/>
          <a:stretch>
            <a:fillRect/>
          </a:stretch>
        </p:blipFill>
        <p:spPr>
          <a:xfrm>
            <a:off x="489074" y="2033899"/>
            <a:ext cx="8563001" cy="3935623"/>
          </a:xfrm>
          <a:prstGeom prst="rect">
            <a:avLst/>
          </a:prstGeom>
        </p:spPr>
      </p:pic>
    </p:spTree>
    <p:extLst>
      <p:ext uri="{BB962C8B-B14F-4D97-AF65-F5344CB8AC3E}">
        <p14:creationId xmlns:p14="http://schemas.microsoft.com/office/powerpoint/2010/main" val="1811608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re 1"/>
          <p:cNvSpPr>
            <a:spLocks noGrp="1"/>
          </p:cNvSpPr>
          <p:nvPr>
            <p:ph type="title"/>
          </p:nvPr>
        </p:nvSpPr>
        <p:spPr>
          <a:xfrm>
            <a:off x="2850832" y="681037"/>
            <a:ext cx="4170349" cy="1181642"/>
          </a:xfrm>
        </p:spPr>
        <p:txBody>
          <a:bodyPr>
            <a:normAutofit/>
          </a:bodyPr>
          <a:lstStyle/>
          <a:p>
            <a:r>
              <a:rPr lang="fr-FR" sz="3600" b="1" dirty="0">
                <a:solidFill>
                  <a:srgbClr val="00489A"/>
                </a:solidFill>
                <a:latin typeface="Arial"/>
                <a:cs typeface="Arial"/>
              </a:rPr>
              <a:t>Zoom sur l’ellipse</a:t>
            </a:r>
            <a:endParaRPr lang="fr-FR" sz="3600" b="1" dirty="0" err="1">
              <a:solidFill>
                <a:srgbClr val="00489A"/>
              </a:solidFill>
              <a:latin typeface="Arial" panose="020B0604020202020204" pitchFamily="34" charset="0"/>
              <a:cs typeface="Arial" panose="020B0604020202020204" pitchFamily="34" charset="0"/>
            </a:endParaRPr>
          </a:p>
        </p:txBody>
      </p:sp>
      <p:pic>
        <p:nvPicPr>
          <p:cNvPr id="4" name="Espace réservé du contenu 3">
            <a:extLst>
              <a:ext uri="{FF2B5EF4-FFF2-40B4-BE49-F238E27FC236}">
                <a16:creationId xmlns:a16="http://schemas.microsoft.com/office/drawing/2014/main" id="{8FC34009-DBA7-59FC-53DF-FA355CFD716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4445" y="1719028"/>
            <a:ext cx="5235110" cy="4650479"/>
          </a:xfrm>
          <a:prstGeom prst="rect">
            <a:avLst/>
          </a:prstGeom>
        </p:spPr>
      </p:pic>
      <p:pic>
        <p:nvPicPr>
          <p:cNvPr id="7" name="Image 6">
            <a:extLst>
              <a:ext uri="{FF2B5EF4-FFF2-40B4-BE49-F238E27FC236}">
                <a16:creationId xmlns:a16="http://schemas.microsoft.com/office/drawing/2014/main" id="{AE215C0C-F452-DFD5-014A-D892F3056626}"/>
              </a:ext>
            </a:extLst>
          </p:cNvPr>
          <p:cNvPicPr>
            <a:picLocks noChangeAspect="1"/>
          </p:cNvPicPr>
          <p:nvPr/>
        </p:nvPicPr>
        <p:blipFill>
          <a:blip r:embed="rId4"/>
          <a:stretch>
            <a:fillRect/>
          </a:stretch>
        </p:blipFill>
        <p:spPr>
          <a:xfrm>
            <a:off x="506166" y="488493"/>
            <a:ext cx="1834875" cy="767739"/>
          </a:xfrm>
          <a:prstGeom prst="rect">
            <a:avLst/>
          </a:prstGeom>
        </p:spPr>
      </p:pic>
      <p:sp>
        <p:nvSpPr>
          <p:cNvPr id="11" name="ZoneTexte 10">
            <a:extLst>
              <a:ext uri="{FF2B5EF4-FFF2-40B4-BE49-F238E27FC236}">
                <a16:creationId xmlns:a16="http://schemas.microsoft.com/office/drawing/2014/main" id="{0526C217-2566-2D5A-0D1C-D370EE208B1A}"/>
              </a:ext>
            </a:extLst>
          </p:cNvPr>
          <p:cNvSpPr txBox="1"/>
          <p:nvPr/>
        </p:nvSpPr>
        <p:spPr>
          <a:xfrm>
            <a:off x="4414362" y="2836349"/>
            <a:ext cx="1093862" cy="461665"/>
          </a:xfrm>
          <a:prstGeom prst="rect">
            <a:avLst/>
          </a:prstGeom>
          <a:noFill/>
        </p:spPr>
        <p:txBody>
          <a:bodyPr wrap="square" rtlCol="0">
            <a:spAutoFit/>
          </a:bodyPr>
          <a:lstStyle/>
          <a:p>
            <a:r>
              <a:rPr lang="fr-FR" sz="2400" b="1" dirty="0">
                <a:solidFill>
                  <a:srgbClr val="002060"/>
                </a:solidFill>
              </a:rPr>
              <a:t>Zone 1</a:t>
            </a:r>
          </a:p>
        </p:txBody>
      </p:sp>
      <p:sp>
        <p:nvSpPr>
          <p:cNvPr id="13" name="ZoneTexte 12">
            <a:extLst>
              <a:ext uri="{FF2B5EF4-FFF2-40B4-BE49-F238E27FC236}">
                <a16:creationId xmlns:a16="http://schemas.microsoft.com/office/drawing/2014/main" id="{E254DC1B-FFDF-8CA3-6F43-B9812D6F091B}"/>
              </a:ext>
            </a:extLst>
          </p:cNvPr>
          <p:cNvSpPr txBox="1"/>
          <p:nvPr/>
        </p:nvSpPr>
        <p:spPr>
          <a:xfrm>
            <a:off x="2459917" y="2836350"/>
            <a:ext cx="1093862" cy="461665"/>
          </a:xfrm>
          <a:prstGeom prst="rect">
            <a:avLst/>
          </a:prstGeom>
          <a:noFill/>
        </p:spPr>
        <p:txBody>
          <a:bodyPr wrap="square" rtlCol="0">
            <a:spAutoFit/>
          </a:bodyPr>
          <a:lstStyle/>
          <a:p>
            <a:r>
              <a:rPr lang="fr-FR" sz="2400" b="1" dirty="0">
                <a:solidFill>
                  <a:srgbClr val="002060"/>
                </a:solidFill>
              </a:rPr>
              <a:t>Zone 2</a:t>
            </a:r>
          </a:p>
        </p:txBody>
      </p:sp>
      <p:sp>
        <p:nvSpPr>
          <p:cNvPr id="14" name="ZoneTexte 13">
            <a:extLst>
              <a:ext uri="{FF2B5EF4-FFF2-40B4-BE49-F238E27FC236}">
                <a16:creationId xmlns:a16="http://schemas.microsoft.com/office/drawing/2014/main" id="{F15A1299-9293-63F4-9E4D-F6C282D22C33}"/>
              </a:ext>
            </a:extLst>
          </p:cNvPr>
          <p:cNvSpPr txBox="1"/>
          <p:nvPr/>
        </p:nvSpPr>
        <p:spPr>
          <a:xfrm>
            <a:off x="3443955" y="4832227"/>
            <a:ext cx="1093862" cy="461665"/>
          </a:xfrm>
          <a:prstGeom prst="rect">
            <a:avLst/>
          </a:prstGeom>
          <a:noFill/>
        </p:spPr>
        <p:txBody>
          <a:bodyPr wrap="square" rtlCol="0">
            <a:spAutoFit/>
          </a:bodyPr>
          <a:lstStyle/>
          <a:p>
            <a:r>
              <a:rPr lang="fr-FR" sz="2400" b="1" dirty="0">
                <a:solidFill>
                  <a:srgbClr val="002060"/>
                </a:solidFill>
              </a:rPr>
              <a:t>Zone 3</a:t>
            </a:r>
          </a:p>
        </p:txBody>
      </p:sp>
      <p:sp>
        <p:nvSpPr>
          <p:cNvPr id="16" name="Forme libre : forme 15">
            <a:extLst>
              <a:ext uri="{FF2B5EF4-FFF2-40B4-BE49-F238E27FC236}">
                <a16:creationId xmlns:a16="http://schemas.microsoft.com/office/drawing/2014/main" id="{424ACD4F-D687-AE61-4ECE-9DD659B306BC}"/>
              </a:ext>
            </a:extLst>
          </p:cNvPr>
          <p:cNvSpPr/>
          <p:nvPr/>
        </p:nvSpPr>
        <p:spPr>
          <a:xfrm>
            <a:off x="2110811" y="3631963"/>
            <a:ext cx="1982625" cy="418744"/>
          </a:xfrm>
          <a:custGeom>
            <a:avLst/>
            <a:gdLst>
              <a:gd name="connsiteX0" fmla="*/ 1982625 w 1982625"/>
              <a:gd name="connsiteY0" fmla="*/ 0 h 418744"/>
              <a:gd name="connsiteX1" fmla="*/ 1657884 w 1982625"/>
              <a:gd name="connsiteY1" fmla="*/ 213644 h 418744"/>
              <a:gd name="connsiteX2" fmla="*/ 1589518 w 1982625"/>
              <a:gd name="connsiteY2" fmla="*/ 418744 h 418744"/>
              <a:gd name="connsiteX3" fmla="*/ 0 w 1982625"/>
              <a:gd name="connsiteY3" fmla="*/ 316194 h 418744"/>
            </a:gdLst>
            <a:ahLst/>
            <a:cxnLst>
              <a:cxn ang="0">
                <a:pos x="connsiteX0" y="connsiteY0"/>
              </a:cxn>
              <a:cxn ang="0">
                <a:pos x="connsiteX1" y="connsiteY1"/>
              </a:cxn>
              <a:cxn ang="0">
                <a:pos x="connsiteX2" y="connsiteY2"/>
              </a:cxn>
              <a:cxn ang="0">
                <a:pos x="connsiteX3" y="connsiteY3"/>
              </a:cxn>
            </a:cxnLst>
            <a:rect l="l" t="t" r="r" b="b"/>
            <a:pathLst>
              <a:path w="1982625" h="418744">
                <a:moveTo>
                  <a:pt x="1982625" y="0"/>
                </a:moveTo>
                <a:lnTo>
                  <a:pt x="1657884" y="213644"/>
                </a:lnTo>
                <a:lnTo>
                  <a:pt x="1589518" y="418744"/>
                </a:lnTo>
                <a:lnTo>
                  <a:pt x="0" y="316194"/>
                </a:ln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orme libre : forme 16">
            <a:extLst>
              <a:ext uri="{FF2B5EF4-FFF2-40B4-BE49-F238E27FC236}">
                <a16:creationId xmlns:a16="http://schemas.microsoft.com/office/drawing/2014/main" id="{C9B1EA2D-BE75-56D9-4569-042273FD8E57}"/>
              </a:ext>
            </a:extLst>
          </p:cNvPr>
          <p:cNvSpPr/>
          <p:nvPr/>
        </p:nvSpPr>
        <p:spPr>
          <a:xfrm>
            <a:off x="3307222" y="2281727"/>
            <a:ext cx="2538101" cy="3349952"/>
          </a:xfrm>
          <a:custGeom>
            <a:avLst/>
            <a:gdLst>
              <a:gd name="connsiteX0" fmla="*/ 0 w 2538101"/>
              <a:gd name="connsiteY0" fmla="*/ 0 h 3349952"/>
              <a:gd name="connsiteX1" fmla="*/ 564023 w 2538101"/>
              <a:gd name="connsiteY1" fmla="*/ 1153682 h 3349952"/>
              <a:gd name="connsiteX2" fmla="*/ 811851 w 2538101"/>
              <a:gd name="connsiteY2" fmla="*/ 1375873 h 3349952"/>
              <a:gd name="connsiteX3" fmla="*/ 1085316 w 2538101"/>
              <a:gd name="connsiteY3" fmla="*/ 1384419 h 3349952"/>
              <a:gd name="connsiteX4" fmla="*/ 1418602 w 2538101"/>
              <a:gd name="connsiteY4" fmla="*/ 1666430 h 3349952"/>
              <a:gd name="connsiteX5" fmla="*/ 1410057 w 2538101"/>
              <a:gd name="connsiteY5" fmla="*/ 2008262 h 3349952"/>
              <a:gd name="connsiteX6" fmla="*/ 1256232 w 2538101"/>
              <a:gd name="connsiteY6" fmla="*/ 2179178 h 3349952"/>
              <a:gd name="connsiteX7" fmla="*/ 2538101 w 2538101"/>
              <a:gd name="connsiteY7" fmla="*/ 3349952 h 3349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8101" h="3349952">
                <a:moveTo>
                  <a:pt x="0" y="0"/>
                </a:moveTo>
                <a:lnTo>
                  <a:pt x="564023" y="1153682"/>
                </a:lnTo>
                <a:lnTo>
                  <a:pt x="811851" y="1375873"/>
                </a:lnTo>
                <a:lnTo>
                  <a:pt x="1085316" y="1384419"/>
                </a:lnTo>
                <a:lnTo>
                  <a:pt x="1418602" y="1666430"/>
                </a:lnTo>
                <a:lnTo>
                  <a:pt x="1410057" y="2008262"/>
                </a:lnTo>
                <a:lnTo>
                  <a:pt x="1256232" y="2179178"/>
                </a:lnTo>
                <a:lnTo>
                  <a:pt x="2538101" y="3349952"/>
                </a:ln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orme libre : forme 17">
            <a:extLst>
              <a:ext uri="{FF2B5EF4-FFF2-40B4-BE49-F238E27FC236}">
                <a16:creationId xmlns:a16="http://schemas.microsoft.com/office/drawing/2014/main" id="{A09284C8-862C-2B27-5643-9F47FA37F965}"/>
              </a:ext>
            </a:extLst>
          </p:cNvPr>
          <p:cNvSpPr/>
          <p:nvPr/>
        </p:nvSpPr>
        <p:spPr>
          <a:xfrm>
            <a:off x="3700329" y="4050707"/>
            <a:ext cx="863125" cy="564022"/>
          </a:xfrm>
          <a:custGeom>
            <a:avLst/>
            <a:gdLst>
              <a:gd name="connsiteX0" fmla="*/ 0 w 863125"/>
              <a:gd name="connsiteY0" fmla="*/ 0 h 564022"/>
              <a:gd name="connsiteX1" fmla="*/ 145278 w 863125"/>
              <a:gd name="connsiteY1" fmla="*/ 341831 h 564022"/>
              <a:gd name="connsiteX2" fmla="*/ 324740 w 863125"/>
              <a:gd name="connsiteY2" fmla="*/ 546930 h 564022"/>
              <a:gd name="connsiteX3" fmla="*/ 546931 w 863125"/>
              <a:gd name="connsiteY3" fmla="*/ 564022 h 564022"/>
              <a:gd name="connsiteX4" fmla="*/ 752030 w 863125"/>
              <a:gd name="connsiteY4" fmla="*/ 512747 h 564022"/>
              <a:gd name="connsiteX5" fmla="*/ 863125 w 863125"/>
              <a:gd name="connsiteY5" fmla="*/ 418743 h 56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125" h="564022">
                <a:moveTo>
                  <a:pt x="0" y="0"/>
                </a:moveTo>
                <a:lnTo>
                  <a:pt x="145278" y="341831"/>
                </a:lnTo>
                <a:lnTo>
                  <a:pt x="324740" y="546930"/>
                </a:lnTo>
                <a:lnTo>
                  <a:pt x="546931" y="564022"/>
                </a:lnTo>
                <a:lnTo>
                  <a:pt x="752030" y="512747"/>
                </a:lnTo>
                <a:lnTo>
                  <a:pt x="863125" y="418743"/>
                </a:ln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82991840"/>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380</TotalTime>
  <Words>1783</Words>
  <Application>Microsoft Office PowerPoint</Application>
  <PresentationFormat>On-screen Show (4:3)</PresentationFormat>
  <Paragraphs>94</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Zoom sur l’ellipse</vt:lpstr>
      <vt:lpstr>Zoom sur zone 1</vt:lpstr>
      <vt:lpstr>Zone 1 </vt:lpstr>
      <vt:lpstr>Zoom sur zone 2</vt:lpstr>
      <vt:lpstr>Zone 2</vt:lpstr>
      <vt:lpstr>Zoom sur zone 3</vt:lpstr>
      <vt:lpstr>Zone 3</vt:lpstr>
      <vt:lpstr>Zoom sur les cheminements </vt:lpstr>
      <vt:lpstr>Cheminements</vt:lpstr>
      <vt:lpstr>Zoom sur la zone fontaine jets d’eau (scénario A)</vt:lpstr>
      <vt:lpstr>Zone jets d’eau (scénario A) </vt:lpstr>
      <vt:lpstr>Zone jets d’eau (scénario A) </vt:lpstr>
      <vt:lpstr>Zoom sur la zone centre vert (scénario B)</vt:lpstr>
      <vt:lpstr>Zone centre vert (scénario B) </vt:lpstr>
      <vt:lpstr>Zone centre vert (scénario B) </vt:lpstr>
      <vt:lpstr>Zoom sur la zone rivière (scénario C)</vt:lpstr>
      <vt:lpstr>Zone rivière (scénario C) </vt:lpstr>
      <vt:lpstr>Zone rivière (scénario C) </vt:lpstr>
      <vt:lpstr>Mobilier urbain et éclairage</vt:lpstr>
      <vt:lpstr>Perspective rendu projet</vt:lpstr>
    </vt:vector>
  </TitlesOfParts>
  <Company>VILLE D'ILLKIRCH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Stéphien NAILI</dc:creator>
  <cp:lastModifiedBy>Céline SCHOCH</cp:lastModifiedBy>
  <cp:revision>697</cp:revision>
  <dcterms:created xsi:type="dcterms:W3CDTF">2023-02-08T14:59:49Z</dcterms:created>
  <dcterms:modified xsi:type="dcterms:W3CDTF">2023-11-30T08:41:09Z</dcterms:modified>
</cp:coreProperties>
</file>